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theme/themeOverride1.xml" ContentType="application/vnd.openxmlformats-officedocument.themeOverride+xml"/>
  <Override PartName="/ppt/drawings/drawing3.xml" ContentType="application/vnd.openxmlformats-officedocument.drawingml.chartshapes+xml"/>
  <Override PartName="/ppt/charts/chart4.xml" ContentType="application/vnd.openxmlformats-officedocument.drawingml.chart+xml"/>
  <Override PartName="/ppt/drawings/drawing4.xml" ContentType="application/vnd.openxmlformats-officedocument.drawingml.chartshapes+xml"/>
  <Override PartName="/ppt/charts/chart5.xml" ContentType="application/vnd.openxmlformats-officedocument.drawingml.chart+xml"/>
  <Override PartName="/ppt/drawings/drawing5.xml" ContentType="application/vnd.openxmlformats-officedocument.drawingml.chartshapes+xml"/>
  <Override PartName="/ppt/charts/chart6.xml" ContentType="application/vnd.openxmlformats-officedocument.drawingml.chart+xml"/>
  <Override PartName="/ppt/theme/themeOverride2.xml" ContentType="application/vnd.openxmlformats-officedocument.themeOverride+xml"/>
  <Override PartName="/ppt/drawings/drawing6.xml" ContentType="application/vnd.openxmlformats-officedocument.drawingml.chartshapes+xml"/>
  <Override PartName="/ppt/charts/chart7.xml" ContentType="application/vnd.openxmlformats-officedocument.drawingml.chart+xml"/>
  <Override PartName="/ppt/theme/themeOverride3.xml" ContentType="application/vnd.openxmlformats-officedocument.themeOverride+xml"/>
  <Override PartName="/ppt/drawings/drawing7.xml" ContentType="application/vnd.openxmlformats-officedocument.drawingml.chartshapes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theme/themeOverride4.xml" ContentType="application/vnd.openxmlformats-officedocument.themeOverride+xml"/>
  <Override PartName="/ppt/drawings/drawing8.xml" ContentType="application/vnd.openxmlformats-officedocument.drawingml.chartshapes+xml"/>
  <Override PartName="/ppt/charts/chart10.xml" ContentType="application/vnd.openxmlformats-officedocument.drawingml.chart+xml"/>
  <Override PartName="/ppt/theme/themeOverride5.xml" ContentType="application/vnd.openxmlformats-officedocument.themeOverride+xml"/>
  <Override PartName="/ppt/drawings/drawing9.xml" ContentType="application/vnd.openxmlformats-officedocument.drawingml.chartshapes+xml"/>
  <Override PartName="/ppt/charts/chart1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6.xml" ContentType="application/vnd.openxmlformats-officedocument.themeOverride+xml"/>
  <Override PartName="/ppt/drawings/drawing10.xml" ContentType="application/vnd.openxmlformats-officedocument.drawingml.chartshapes+xml"/>
  <Override PartName="/ppt/charts/chart1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7.xml" ContentType="application/vnd.openxmlformats-officedocument.themeOverride+xml"/>
  <Override PartName="/ppt/drawings/drawing11.xml" ContentType="application/vnd.openxmlformats-officedocument.drawingml.chartshapes+xml"/>
  <Override PartName="/ppt/charts/chart1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8.xml" ContentType="application/vnd.openxmlformats-officedocument.themeOverride+xml"/>
  <Override PartName="/ppt/drawings/drawing12.xml" ContentType="application/vnd.openxmlformats-officedocument.drawingml.chartshapes+xml"/>
  <Override PartName="/ppt/charts/chart1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drawings/drawing13.xml" ContentType="application/vnd.openxmlformats-officedocument.drawingml.chartshapes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20"/>
  </p:notesMasterIdLst>
  <p:sldIdLst>
    <p:sldId id="766" r:id="rId5"/>
    <p:sldId id="734" r:id="rId6"/>
    <p:sldId id="736" r:id="rId7"/>
    <p:sldId id="738" r:id="rId8"/>
    <p:sldId id="739" r:id="rId9"/>
    <p:sldId id="741" r:id="rId10"/>
    <p:sldId id="742" r:id="rId11"/>
    <p:sldId id="743" r:id="rId12"/>
    <p:sldId id="763" r:id="rId13"/>
    <p:sldId id="744" r:id="rId14"/>
    <p:sldId id="745" r:id="rId15"/>
    <p:sldId id="746" r:id="rId16"/>
    <p:sldId id="764" r:id="rId17"/>
    <p:sldId id="765" r:id="rId18"/>
    <p:sldId id="762" r:id="rId19"/>
  </p:sldIdLst>
  <p:sldSz cx="12192000" cy="6858000"/>
  <p:notesSz cx="6797675" cy="9926638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ana Klementová" initials="JK" lastIdx="1" clrIdx="0">
    <p:extLst>
      <p:ext uri="{19B8F6BF-5375-455C-9EA6-DF929625EA0E}">
        <p15:presenceInfo xmlns:p15="http://schemas.microsoft.com/office/powerpoint/2012/main" userId="S::klementova@rra-pk.cz::e9f556d4-e39c-4471-a09d-90c323601a89" providerId="AD"/>
      </p:ext>
    </p:extLst>
  </p:cmAuthor>
  <p:cmAuthor id="2" name="Petra Ježková" initials="PJ" lastIdx="1" clrIdx="1">
    <p:extLst>
      <p:ext uri="{19B8F6BF-5375-455C-9EA6-DF929625EA0E}">
        <p15:presenceInfo xmlns:p15="http://schemas.microsoft.com/office/powerpoint/2012/main" userId="S::jezkova@rra-pk.cz::e3cfb79f-0f0d-4472-945d-39de1df5d06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A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73A0DAA-6AF3-43AB-8588-CEC1D06C72B9}" styleName="Střední styl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Bez stylu, bez mřížky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Bez stylu, mřížka tabulky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Střední styl 1 – zvýraznění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Světlý styl 2 – zvýraznění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Světlý styl 1 – zvýraznění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125E5076-3810-47DD-B79F-674D7AD40C01}" styleName="Tmavý styl 1 – zvýraznění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5758FB7-9AC5-4552-8A53-C91805E547FA}" styleName="Styl s motivem 1 – zvýraznění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3C2FFA5D-87B4-456A-9821-1D502468CF0F}" styleName="Styl s motivem 1 – zvýraznění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F1AB2-1976-4502-BF36-3FF5EA218861}" styleName="Střední styl 4 – zvýraznění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FD4443E-F989-4FC4-A0C8-D5A2AF1F390B}" styleName="Tmavý styl 1 – zvýraznění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4" d="100"/>
          <a:sy n="114" d="100"/>
        </p:scale>
        <p:origin x="778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commentAuthors" Target="comment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vel Beneš" userId="50dfabfc-eeb1-4e06-9479-3641d0d058cd" providerId="ADAL" clId="{6B2AA7C3-2D8A-41A7-85B2-340A8097E166}"/>
    <pc:docChg chg="addSld">
      <pc:chgData name="Pavel Beneš" userId="50dfabfc-eeb1-4e06-9479-3641d0d058cd" providerId="ADAL" clId="{6B2AA7C3-2D8A-41A7-85B2-340A8097E166}" dt="2025-04-10T08:22:19.580" v="0" actId="2890"/>
      <pc:docMkLst>
        <pc:docMk/>
      </pc:docMkLst>
      <pc:sldChg chg="add">
        <pc:chgData name="Pavel Beneš" userId="50dfabfc-eeb1-4e06-9479-3641d0d058cd" providerId="ADAL" clId="{6B2AA7C3-2D8A-41A7-85B2-340A8097E166}" dt="2025-04-10T08:22:19.580" v="0" actId="2890"/>
        <pc:sldMkLst>
          <pc:docMk/>
          <pc:sldMk cId="2928793607" sldId="766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\\C$\Users\benes\RRA%20PK\T&#253;mov&#253;%20web%20-%20Dokumenty\Texty\Projekty%20OPVVV\SMART%20AKCELER&#193;TOR%203\REALIZACE\KA2%20Z&#225;kladn&#237;%20t&#253;m\A%20RIS3%20PK\Podklady%20k%20rozsahu%20aktualizace\Observato&#345;VaVaI-V&#253;b&#283;rProKRVVI\1-PracovisteVaV_Kraje_2005-2023.xlsx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\\C$\Users\benes\RRA%20PK\T&#253;mov&#253;%20web%20-%20Dokumenty\Texty\Projekty%20OPVVV\SMART%20AKCELER&#193;TOR%203\REALIZACE\KA2%20Z&#225;kladn&#237;%20t&#253;m\A%20RIS3%20PK\Podklady%20k%20rozsahu%20aktualizace\Observato&#345;VaVaI-V&#253;b&#283;rProKRVVI\2-Zam&#283;stnanci_Kraje_VaV_2005-2023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3.xml"/><Relationship Id="rId2" Type="http://schemas.openxmlformats.org/officeDocument/2006/relationships/oleObject" Target="file:///\\C$\Users\benes\RRA%20PK\T&#253;mov&#253;%20web%20-%20Dokumenty\Texty\Projekty%20OPVVV\SMART%20AKCELER&#193;TOR%203\REALIZACE\KA2%20Z&#225;kladn&#237;%20t&#253;m\A%20RIS3%20PK\Podklady%20k%20rozsahu%20aktualizace\Observato&#345;VaVaI-V&#253;b&#283;rProKRVVI\2-Zam&#283;stnanci_Kraje_VaV_2005-2023.xlsx" TargetMode="External"/><Relationship Id="rId1" Type="http://schemas.openxmlformats.org/officeDocument/2006/relationships/themeOverride" Target="../theme/themeOverride1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oleObject" Target="file:///\\C$\Users\benes\RRA%20PK\T&#253;mov&#253;%20web%20-%20Dokumenty\Texty\Projekty%20OPVVV\SMART%20AKCELER&#193;TOR%203\REALIZACE\KA2%20Z&#225;kladn&#237;%20t&#253;m\A%20RIS3%20PK\Podklady%20k%20rozsahu%20aktualizace\Observato&#345;VaVaI-V&#253;b&#283;rProKRVVI\3-V&#253;dajeVaV_Kraje_2005-2023.xlsx" TargetMode="Externa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oleObject" Target="file:///\\C$\Users\benes\RRA%20PK\T&#253;mov&#253;%20web%20-%20Dokumenty\Texty\Projekty%20OPVVV\SMART%20AKCELER&#193;TOR%203\REALIZACE\KA2%20Z&#225;kladn&#237;%20t&#253;m\A%20RIS3%20PK\Podklady%20k%20rozsahu%20aktualizace\Observato&#345;VaVaI-V&#253;b&#283;rProKRVVI\3-V&#253;dajeVaV_Kraje_2005-2023.xlsx" TargetMode="Externa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6.xml"/><Relationship Id="rId2" Type="http://schemas.openxmlformats.org/officeDocument/2006/relationships/oleObject" Target="file:///\\C$\Users\benes\RRA%20PK\T&#253;mov&#253;%20web%20-%20Dokumenty\Texty\Projekty%20OPVVV\SMART%20AKCELER&#193;TOR%203\REALIZACE\KA2%20Z&#225;kladn&#237;%20t&#253;m\A%20RIS3%20PK\Podklady%20k%20rozsahu%20aktualizace\Observato&#345;VaVaI-V&#253;b&#283;rProKRVVI\3-V&#253;dajeVaV_Kraje_2005-2023.xlsx" TargetMode="External"/><Relationship Id="rId1" Type="http://schemas.openxmlformats.org/officeDocument/2006/relationships/themeOverride" Target="../theme/themeOverride2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7.xml"/><Relationship Id="rId2" Type="http://schemas.openxmlformats.org/officeDocument/2006/relationships/oleObject" Target="file:///\\C$\Users\benes\RRA%20PK\T&#253;mov&#253;%20web%20-%20Dokumenty\Texty\Projekty%20OPVVV\SMART%20AKCELER&#193;TOR%203\REALIZACE\KA2%20Z&#225;kladn&#237;%20t&#253;m\A%20RIS3%20PK\Podklady%20k%20rozsahu%20aktualizace\Observato&#345;VaVaI-V&#253;b&#283;rProKRVVI\3-V&#253;dajeVaV_Kraje_2005-2023.xlsx" TargetMode="External"/><Relationship Id="rId1" Type="http://schemas.openxmlformats.org/officeDocument/2006/relationships/themeOverride" Target="../theme/themeOverride3.xm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\\C$\Users\benes\RRA%20PK\T&#253;mov&#253;%20web%20-%20Dokumenty\Texty\Projekty%20OPVVV\SMART%20AKCELER&#193;TOR%203\REALIZACE\KA2%20Z&#225;kladn&#237;%20t&#253;m\A%20RIS3%20PK\Podklady%20k%20rozsahu%20aktualizace\Observato&#345;VaVaI-V&#253;b&#283;rProKRVVI\3-V&#253;dajeVaV_Kraje_2005-2023.xlsx" TargetMode="Externa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8.xml"/><Relationship Id="rId2" Type="http://schemas.openxmlformats.org/officeDocument/2006/relationships/oleObject" Target="https://rrapk.sharepoint.com/Sdilene%20dokumenty/Texty/Projekty%20OPVVV/SMART%20AKCELER&#193;TOR%203/REALIZACE/KA4%20Mapov&#225;n&#237;%20anal&#253;za%20a%20evaluace/Observato&#345;VaVaI/Observato&#345;2025/3-V&#253;dajeVaV_Kraje_2005-2023.xlsx" TargetMode="External"/><Relationship Id="rId1" Type="http://schemas.openxmlformats.org/officeDocument/2006/relationships/themeOverride" Target="../theme/themeOverride4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9.xml"/><Relationship Id="rId2" Type="http://schemas.openxmlformats.org/officeDocument/2006/relationships/oleObject" Target="https://rrapk.sharepoint.com/Sdilene%20dokumenty/Texty/Projekty%20OPVVV/SMART%20AKCELER&#193;TOR%203/REALIZACE/KA4%20Mapov&#225;n&#237;%20anal&#253;za%20a%20evaluace/Observato&#345;VaVaI/Observato&#345;2025/3-V&#253;dajeVaV_Kraje_2005-2023.xlsx" TargetMode="External"/><Relationship Id="rId1" Type="http://schemas.openxmlformats.org/officeDocument/2006/relationships/themeOverride" Target="../theme/themeOverride5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.xml"/><Relationship Id="rId2" Type="http://schemas.microsoft.com/office/2011/relationships/chartColorStyle" Target="colors1.xml"/><Relationship Id="rId1" Type="http://schemas.microsoft.com/office/2011/relationships/chartStyle" Target="style1.xml"/><Relationship Id="rId5" Type="http://schemas.openxmlformats.org/officeDocument/2006/relationships/chartUserShapes" Target="../drawings/drawing10.xml"/><Relationship Id="rId4" Type="http://schemas.openxmlformats.org/officeDocument/2006/relationships/oleObject" Target="file:///\\C$\Users\benes\RRA%20PK\T&#253;mov&#253;%20web%20-%20Dokumenty\Texty\Projekty%20OPVVV\SMART%20AKCELER&#193;TOR%203\REALIZACE\KA2%20Z&#225;kladn&#237;%20t&#253;m\A%20RIS3%20PK\Podklady%20k%20rozsahu%20aktualizace\Observato&#345;VaVaI-V&#253;b&#283;rProKRVVI\4-V&#253;sledkyVaV_Kraje_do2023.xlsx" TargetMode="Externa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7.xml"/><Relationship Id="rId2" Type="http://schemas.microsoft.com/office/2011/relationships/chartColorStyle" Target="colors2.xml"/><Relationship Id="rId1" Type="http://schemas.microsoft.com/office/2011/relationships/chartStyle" Target="style2.xml"/><Relationship Id="rId5" Type="http://schemas.openxmlformats.org/officeDocument/2006/relationships/chartUserShapes" Target="../drawings/drawing11.xml"/><Relationship Id="rId4" Type="http://schemas.openxmlformats.org/officeDocument/2006/relationships/oleObject" Target="https://rrapk.sharepoint.com/Sdilene%20dokumenty/Texty/Projekty%20OPVVV/SMART%20AKCELER&#193;TOR%203/REALIZACE/KA2%20Z&#225;kladn&#237;%20t&#253;m/A%20RIS3%20PK/Podklady%20k%20rozsahu%20aktualizace/Observato&#345;VaVaI-V&#253;b&#283;rProKRVVI/4-V&#253;sledkyVaV_Kraje_do2023.xlsx" TargetMode="Externa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8.xml"/><Relationship Id="rId2" Type="http://schemas.microsoft.com/office/2011/relationships/chartColorStyle" Target="colors3.xml"/><Relationship Id="rId1" Type="http://schemas.microsoft.com/office/2011/relationships/chartStyle" Target="style3.xml"/><Relationship Id="rId5" Type="http://schemas.openxmlformats.org/officeDocument/2006/relationships/chartUserShapes" Target="../drawings/drawing12.xml"/><Relationship Id="rId4" Type="http://schemas.openxmlformats.org/officeDocument/2006/relationships/oleObject" Target="file:///\\localhost\C$\Users\benes\RRA%20PK\T&#253;mov&#253;%20web%20-%20Dokumenty\Texty\Projekty%20OPVVV\SMART%20AKCELER&#193;TOR%203\REALIZACE\KA4%20Mapov&#225;n&#237;%20anal&#253;za%20a%20evaluace\Observato&#345;VaVaI\Observato&#345;2025\5-LZproVaVaI06-24.xlsx" TargetMode="Externa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oleObject" Target="file:///\\localhost\C$\Users\benes\RRA%20PK\T&#253;mov&#253;%20web%20-%20Dokumenty\Texty\Projekty%20OPVVV\SMART%20AKCELER&#193;TOR%203\REALIZACE\KA4%20Mapov&#225;n&#237;%20anal&#253;za%20a%20evaluace\Observato&#345;VaVaI\Observato&#345;2025\5-LZproVaVaI06-24.xlsx" TargetMode="Externa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chartUserShapes" Target="../drawings/drawing1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cs-CZ"/>
              <a:t>Pracoviště VaV v Plzeňském kraji </a:t>
            </a:r>
            <a:r>
              <a:rPr lang="en-US"/>
              <a:t>podle sektor</a:t>
            </a:r>
            <a:r>
              <a:rPr lang="cs-CZ"/>
              <a:t>ů provádění</a:t>
            </a:r>
          </a:p>
        </c:rich>
      </c:tx>
      <c:layout>
        <c:manualLayout>
          <c:xMode val="edge"/>
          <c:yMode val="edge"/>
          <c:x val="0.1417181808631171"/>
          <c:y val="1.8674088122970233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0982516174480525"/>
          <c:y val="8.5114177109512149E-2"/>
          <c:w val="0.87236021674503295"/>
          <c:h val="0.71058500628686483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'Pracoviste_dle sektoru'!$A$20</c:f>
              <c:strCache>
                <c:ptCount val="1"/>
                <c:pt idx="0">
                  <c:v>Podnikatelský</c:v>
                </c:pt>
              </c:strCache>
            </c:strRef>
          </c:tx>
          <c:spPr>
            <a:solidFill>
              <a:srgbClr val="00B0F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'Pracoviste_dle sektoru'!$B$3:$T$3</c:f>
              <c:numCache>
                <c:formatCode>####" "</c:formatCode>
                <c:ptCount val="19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  <c:pt idx="12">
                  <c:v>2017</c:v>
                </c:pt>
                <c:pt idx="13">
                  <c:v>2018</c:v>
                </c:pt>
                <c:pt idx="14">
                  <c:v>2019</c:v>
                </c:pt>
                <c:pt idx="15">
                  <c:v>2020</c:v>
                </c:pt>
                <c:pt idx="16">
                  <c:v>2021</c:v>
                </c:pt>
                <c:pt idx="17">
                  <c:v>2022</c:v>
                </c:pt>
                <c:pt idx="18">
                  <c:v>2023</c:v>
                </c:pt>
              </c:numCache>
            </c:numRef>
          </c:cat>
          <c:val>
            <c:numRef>
              <c:f>'Pracoviste_dle sektoru'!$B$20:$T$20</c:f>
              <c:numCache>
                <c:formatCode>#\ ##0" "</c:formatCode>
                <c:ptCount val="19"/>
                <c:pt idx="0">
                  <c:v>58</c:v>
                </c:pt>
                <c:pt idx="1">
                  <c:v>65</c:v>
                </c:pt>
                <c:pt idx="2">
                  <c:v>66</c:v>
                </c:pt>
                <c:pt idx="3">
                  <c:v>65</c:v>
                </c:pt>
                <c:pt idx="4">
                  <c:v>75</c:v>
                </c:pt>
                <c:pt idx="5">
                  <c:v>82</c:v>
                </c:pt>
                <c:pt idx="6">
                  <c:v>98</c:v>
                </c:pt>
                <c:pt idx="7">
                  <c:v>98</c:v>
                </c:pt>
                <c:pt idx="8">
                  <c:v>85</c:v>
                </c:pt>
                <c:pt idx="9">
                  <c:v>89</c:v>
                </c:pt>
                <c:pt idx="10">
                  <c:v>94</c:v>
                </c:pt>
                <c:pt idx="11">
                  <c:v>100</c:v>
                </c:pt>
                <c:pt idx="12">
                  <c:v>110</c:v>
                </c:pt>
                <c:pt idx="13">
                  <c:v>114</c:v>
                </c:pt>
                <c:pt idx="14">
                  <c:v>118</c:v>
                </c:pt>
                <c:pt idx="15">
                  <c:v>110</c:v>
                </c:pt>
                <c:pt idx="16">
                  <c:v>116</c:v>
                </c:pt>
                <c:pt idx="17">
                  <c:v>127</c:v>
                </c:pt>
                <c:pt idx="18">
                  <c:v>132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7F5-4DB4-9189-4A3914C465D3}"/>
            </c:ext>
          </c:extLst>
        </c:ser>
        <c:ser>
          <c:idx val="1"/>
          <c:order val="1"/>
          <c:tx>
            <c:strRef>
              <c:f>'Pracoviste_dle sektoru'!$A$21</c:f>
              <c:strCache>
                <c:ptCount val="1"/>
                <c:pt idx="0">
                  <c:v>Vládní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'Pracoviste_dle sektoru'!$B$3:$T$3</c:f>
              <c:numCache>
                <c:formatCode>####" "</c:formatCode>
                <c:ptCount val="19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  <c:pt idx="12">
                  <c:v>2017</c:v>
                </c:pt>
                <c:pt idx="13">
                  <c:v>2018</c:v>
                </c:pt>
                <c:pt idx="14">
                  <c:v>2019</c:v>
                </c:pt>
                <c:pt idx="15">
                  <c:v>2020</c:v>
                </c:pt>
                <c:pt idx="16">
                  <c:v>2021</c:v>
                </c:pt>
                <c:pt idx="17">
                  <c:v>2022</c:v>
                </c:pt>
                <c:pt idx="18">
                  <c:v>2023</c:v>
                </c:pt>
              </c:numCache>
            </c:numRef>
          </c:cat>
          <c:val>
            <c:numRef>
              <c:f>'Pracoviste_dle sektoru'!$B$21:$T$21</c:f>
              <c:numCache>
                <c:formatCode>#\ ##0" "</c:formatCode>
                <c:ptCount val="19"/>
                <c:pt idx="0">
                  <c:v>4</c:v>
                </c:pt>
                <c:pt idx="1">
                  <c:v>4</c:v>
                </c:pt>
                <c:pt idx="2">
                  <c:v>4</c:v>
                </c:pt>
                <c:pt idx="3">
                  <c:v>5</c:v>
                </c:pt>
                <c:pt idx="4">
                  <c:v>5</c:v>
                </c:pt>
                <c:pt idx="5">
                  <c:v>5</c:v>
                </c:pt>
                <c:pt idx="6">
                  <c:v>4</c:v>
                </c:pt>
                <c:pt idx="7">
                  <c:v>6</c:v>
                </c:pt>
                <c:pt idx="8">
                  <c:v>7</c:v>
                </c:pt>
                <c:pt idx="9">
                  <c:v>7</c:v>
                </c:pt>
                <c:pt idx="10">
                  <c:v>6</c:v>
                </c:pt>
                <c:pt idx="11">
                  <c:v>5</c:v>
                </c:pt>
                <c:pt idx="12">
                  <c:v>5</c:v>
                </c:pt>
                <c:pt idx="13">
                  <c:v>6</c:v>
                </c:pt>
                <c:pt idx="14">
                  <c:v>6</c:v>
                </c:pt>
                <c:pt idx="15">
                  <c:v>6</c:v>
                </c:pt>
                <c:pt idx="16">
                  <c:v>6</c:v>
                </c:pt>
                <c:pt idx="17">
                  <c:v>6</c:v>
                </c:pt>
                <c:pt idx="18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7F5-4DB4-9189-4A3914C465D3}"/>
            </c:ext>
          </c:extLst>
        </c:ser>
        <c:ser>
          <c:idx val="2"/>
          <c:order val="2"/>
          <c:tx>
            <c:strRef>
              <c:f>'Pracoviste_dle sektoru'!$A$22</c:f>
              <c:strCache>
                <c:ptCount val="1"/>
                <c:pt idx="0">
                  <c:v>Vysokoškolský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'Pracoviste_dle sektoru'!$B$3:$T$3</c:f>
              <c:numCache>
                <c:formatCode>####" "</c:formatCode>
                <c:ptCount val="19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  <c:pt idx="12">
                  <c:v>2017</c:v>
                </c:pt>
                <c:pt idx="13">
                  <c:v>2018</c:v>
                </c:pt>
                <c:pt idx="14">
                  <c:v>2019</c:v>
                </c:pt>
                <c:pt idx="15">
                  <c:v>2020</c:v>
                </c:pt>
                <c:pt idx="16">
                  <c:v>2021</c:v>
                </c:pt>
                <c:pt idx="17">
                  <c:v>2022</c:v>
                </c:pt>
                <c:pt idx="18">
                  <c:v>2023</c:v>
                </c:pt>
              </c:numCache>
            </c:numRef>
          </c:cat>
          <c:val>
            <c:numRef>
              <c:f>'Pracoviste_dle sektoru'!$B$22:$T$22</c:f>
              <c:numCache>
                <c:formatCode>#\ ##0" "</c:formatCode>
                <c:ptCount val="19"/>
                <c:pt idx="0">
                  <c:v>10</c:v>
                </c:pt>
                <c:pt idx="1">
                  <c:v>11</c:v>
                </c:pt>
                <c:pt idx="2">
                  <c:v>11</c:v>
                </c:pt>
                <c:pt idx="3">
                  <c:v>10</c:v>
                </c:pt>
                <c:pt idx="4">
                  <c:v>12</c:v>
                </c:pt>
                <c:pt idx="5">
                  <c:v>13</c:v>
                </c:pt>
                <c:pt idx="6">
                  <c:v>13</c:v>
                </c:pt>
                <c:pt idx="7">
                  <c:v>13</c:v>
                </c:pt>
                <c:pt idx="8">
                  <c:v>13</c:v>
                </c:pt>
                <c:pt idx="9">
                  <c:v>14</c:v>
                </c:pt>
                <c:pt idx="10">
                  <c:v>17</c:v>
                </c:pt>
                <c:pt idx="11">
                  <c:v>17</c:v>
                </c:pt>
                <c:pt idx="12">
                  <c:v>17</c:v>
                </c:pt>
                <c:pt idx="13">
                  <c:v>17</c:v>
                </c:pt>
                <c:pt idx="14">
                  <c:v>17</c:v>
                </c:pt>
                <c:pt idx="15">
                  <c:v>17</c:v>
                </c:pt>
                <c:pt idx="16">
                  <c:v>17</c:v>
                </c:pt>
                <c:pt idx="17">
                  <c:v>17</c:v>
                </c:pt>
                <c:pt idx="18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7F5-4DB4-9189-4A3914C465D3}"/>
            </c:ext>
          </c:extLst>
        </c:ser>
        <c:ser>
          <c:idx val="3"/>
          <c:order val="3"/>
          <c:tx>
            <c:strRef>
              <c:f>'Pracoviste_dle sektoru'!$A$23</c:f>
              <c:strCache>
                <c:ptCount val="1"/>
                <c:pt idx="0">
                  <c:v>Soukromý neziskový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'Pracoviste_dle sektoru'!$B$3:$T$3</c:f>
              <c:numCache>
                <c:formatCode>####" "</c:formatCode>
                <c:ptCount val="19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  <c:pt idx="12">
                  <c:v>2017</c:v>
                </c:pt>
                <c:pt idx="13">
                  <c:v>2018</c:v>
                </c:pt>
                <c:pt idx="14">
                  <c:v>2019</c:v>
                </c:pt>
                <c:pt idx="15">
                  <c:v>2020</c:v>
                </c:pt>
                <c:pt idx="16">
                  <c:v>2021</c:v>
                </c:pt>
                <c:pt idx="17">
                  <c:v>2022</c:v>
                </c:pt>
                <c:pt idx="18">
                  <c:v>2023</c:v>
                </c:pt>
              </c:numCache>
            </c:numRef>
          </c:cat>
          <c:val>
            <c:numRef>
              <c:f>'Pracoviste_dle sektoru'!$B$23:$T$23</c:f>
              <c:numCache>
                <c:formatCode>#\ ##0" "</c:formatCode>
                <c:ptCount val="19"/>
                <c:pt idx="0">
                  <c:v>2</c:v>
                </c:pt>
                <c:pt idx="1">
                  <c:v>1</c:v>
                </c:pt>
                <c:pt idx="2">
                  <c:v>2</c:v>
                </c:pt>
                <c:pt idx="3">
                  <c:v>1</c:v>
                </c:pt>
                <c:pt idx="4">
                  <c:v>1</c:v>
                </c:pt>
                <c:pt idx="5">
                  <c:v>0</c:v>
                </c:pt>
                <c:pt idx="6">
                  <c:v>1</c:v>
                </c:pt>
                <c:pt idx="7">
                  <c:v>2</c:v>
                </c:pt>
                <c:pt idx="8">
                  <c:v>2</c:v>
                </c:pt>
                <c:pt idx="9">
                  <c:v>3</c:v>
                </c:pt>
                <c:pt idx="10">
                  <c:v>3</c:v>
                </c:pt>
                <c:pt idx="11">
                  <c:v>3</c:v>
                </c:pt>
                <c:pt idx="12">
                  <c:v>3</c:v>
                </c:pt>
                <c:pt idx="13">
                  <c:v>3</c:v>
                </c:pt>
                <c:pt idx="14">
                  <c:v>3</c:v>
                </c:pt>
                <c:pt idx="15">
                  <c:v>4</c:v>
                </c:pt>
                <c:pt idx="16">
                  <c:v>5</c:v>
                </c:pt>
                <c:pt idx="17">
                  <c:v>6</c:v>
                </c:pt>
                <c:pt idx="18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7F5-4DB4-9189-4A3914C465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100"/>
        <c:axId val="193156608"/>
        <c:axId val="193158144"/>
      </c:barChart>
      <c:catAx>
        <c:axId val="193156608"/>
        <c:scaling>
          <c:orientation val="minMax"/>
        </c:scaling>
        <c:delete val="0"/>
        <c:axPos val="b"/>
        <c:numFmt formatCode="####&quot; &quot;" sourceLinked="1"/>
        <c:majorTickMark val="out"/>
        <c:minorTickMark val="none"/>
        <c:tickLblPos val="nextTo"/>
        <c:txPr>
          <a:bodyPr rot="-2700000"/>
          <a:lstStyle/>
          <a:p>
            <a:pPr>
              <a:defRPr/>
            </a:pPr>
            <a:endParaRPr lang="cs-CZ"/>
          </a:p>
        </c:txPr>
        <c:crossAx val="193158144"/>
        <c:crosses val="autoZero"/>
        <c:auto val="1"/>
        <c:lblAlgn val="ctr"/>
        <c:lblOffset val="100"/>
        <c:noMultiLvlLbl val="0"/>
      </c:catAx>
      <c:valAx>
        <c:axId val="193158144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 b="0"/>
                </a:pPr>
                <a:r>
                  <a:rPr lang="en-US" b="0"/>
                  <a:t>počet pracovišť</a:t>
                </a:r>
              </a:p>
            </c:rich>
          </c:tx>
          <c:overlay val="0"/>
        </c:title>
        <c:numFmt formatCode="#\ ##0&quot; &quot;" sourceLinked="1"/>
        <c:majorTickMark val="out"/>
        <c:minorTickMark val="none"/>
        <c:tickLblPos val="nextTo"/>
        <c:crossAx val="193156608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9.5662579856915841E-2"/>
          <c:y val="0.90135232753921157"/>
          <c:w val="0.80867499001907195"/>
          <c:h val="5.9568730379290821E-2"/>
        </c:manualLayout>
      </c:layout>
      <c:overlay val="0"/>
    </c:legend>
    <c:plotVisOnly val="1"/>
    <c:dispBlanksAs val="gap"/>
    <c:showDLblsOverMax val="0"/>
  </c:chart>
  <c:spPr>
    <a:ln>
      <a:solidFill>
        <a:schemeClr val="bg1">
          <a:lumMod val="75000"/>
        </a:schemeClr>
      </a:solidFill>
    </a:ln>
  </c:spPr>
  <c:txPr>
    <a:bodyPr/>
    <a:lstStyle/>
    <a:p>
      <a:pPr>
        <a:defRPr sz="1200">
          <a:latin typeface="Arial" pitchFamily="34" charset="0"/>
          <a:cs typeface="Arial" pitchFamily="34" charset="0"/>
        </a:defRPr>
      </a:pPr>
      <a:endParaRPr lang="cs-CZ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/>
            </a:pPr>
            <a:r>
              <a:rPr lang="cs-CZ" sz="1400"/>
              <a:t>Zaměstnanci VaV v Plzeňském kraji </a:t>
            </a:r>
            <a:r>
              <a:rPr lang="cs-CZ" sz="1400" b="1" i="0" u="none" strike="noStrike" kern="1200" baseline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podle převažující </a:t>
            </a:r>
            <a:r>
              <a:rPr lang="cs-CZ" sz="1400" b="1" i="0" u="none" strike="noStrike" kern="1200" baseline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ekon</a:t>
            </a:r>
            <a:r>
              <a:rPr lang="cs-CZ" sz="1400" b="1" i="0" u="none" strike="noStrike" kern="1200" baseline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. činnosti </a:t>
            </a:r>
            <a:endParaRPr lang="cs-CZ" sz="1400"/>
          </a:p>
        </c:rich>
      </c:tx>
      <c:layout>
        <c:manualLayout>
          <c:xMode val="edge"/>
          <c:yMode val="edge"/>
          <c:x val="0.10975675421828092"/>
          <c:y val="4.0738554667915918E-3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0164673857268076"/>
          <c:y val="7.2786449505736525E-2"/>
          <c:w val="0.58321413489864338"/>
          <c:h val="0.8204227775739299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'Zaměstn. dle CZ_NACE'!$A$35</c:f>
              <c:strCache>
                <c:ptCount val="1"/>
                <c:pt idx="0">
                  <c:v>Zemědělství (sekce A)</c:v>
                </c:pt>
              </c:strCache>
            </c:strRef>
          </c:tx>
          <c:invertIfNegative val="0"/>
          <c:cat>
            <c:numRef>
              <c:f>'Zaměstn. dle CZ_NACE'!$B$3:$T$3</c:f>
              <c:numCache>
                <c:formatCode>####" "</c:formatCode>
                <c:ptCount val="19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  <c:pt idx="12">
                  <c:v>2017</c:v>
                </c:pt>
                <c:pt idx="13">
                  <c:v>2018</c:v>
                </c:pt>
                <c:pt idx="14">
                  <c:v>2019</c:v>
                </c:pt>
                <c:pt idx="15">
                  <c:v>2020</c:v>
                </c:pt>
                <c:pt idx="16">
                  <c:v>2021</c:v>
                </c:pt>
                <c:pt idx="17">
                  <c:v>2022</c:v>
                </c:pt>
                <c:pt idx="18">
                  <c:v>2023</c:v>
                </c:pt>
              </c:numCache>
            </c:numRef>
          </c:cat>
          <c:val>
            <c:numRef>
              <c:f>'Zaměstn. dle CZ_NACE'!$B$35:$T$35</c:f>
              <c:numCache>
                <c:formatCode>#\ ##0" "</c:formatCode>
                <c:ptCount val="19"/>
                <c:pt idx="0">
                  <c:v>6.5000000000000002E-2</c:v>
                </c:pt>
                <c:pt idx="1">
                  <c:v>20</c:v>
                </c:pt>
                <c:pt idx="2">
                  <c:v>4.7</c:v>
                </c:pt>
                <c:pt idx="3">
                  <c:v>14</c:v>
                </c:pt>
                <c:pt idx="4">
                  <c:v>14</c:v>
                </c:pt>
                <c:pt idx="5">
                  <c:v>14.2</c:v>
                </c:pt>
                <c:pt idx="6">
                  <c:v>3.2</c:v>
                </c:pt>
                <c:pt idx="7">
                  <c:v>9.6999999999999993</c:v>
                </c:pt>
                <c:pt idx="8">
                  <c:v>9.85</c:v>
                </c:pt>
                <c:pt idx="9">
                  <c:v>11.8</c:v>
                </c:pt>
                <c:pt idx="10">
                  <c:v>7.24</c:v>
                </c:pt>
                <c:pt idx="11">
                  <c:v>6.76</c:v>
                </c:pt>
                <c:pt idx="12">
                  <c:v>7.14</c:v>
                </c:pt>
                <c:pt idx="13">
                  <c:v>8.4600000000000009</c:v>
                </c:pt>
                <c:pt idx="14">
                  <c:v>8.5100000000000016</c:v>
                </c:pt>
                <c:pt idx="15">
                  <c:v>9.1300000000000008</c:v>
                </c:pt>
                <c:pt idx="16">
                  <c:v>9.9100000000000019</c:v>
                </c:pt>
                <c:pt idx="17">
                  <c:v>12.2</c:v>
                </c:pt>
                <c:pt idx="18">
                  <c:v>10.7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175-4AE1-A195-C439321B7E4F}"/>
            </c:ext>
          </c:extLst>
        </c:ser>
        <c:ser>
          <c:idx val="1"/>
          <c:order val="1"/>
          <c:tx>
            <c:strRef>
              <c:f>'Zaměstn. dle CZ_NACE'!$A$36</c:f>
              <c:strCache>
                <c:ptCount val="1"/>
                <c:pt idx="0">
                  <c:v>Průmysl a stavebnictví (sekce B-F)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vert="horz"/>
              <a:lstStyle/>
              <a:p>
                <a:pPr>
                  <a:defRPr/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'Zaměstn. dle CZ_NACE'!$B$3:$T$3</c:f>
              <c:numCache>
                <c:formatCode>####" "</c:formatCode>
                <c:ptCount val="19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  <c:pt idx="12">
                  <c:v>2017</c:v>
                </c:pt>
                <c:pt idx="13">
                  <c:v>2018</c:v>
                </c:pt>
                <c:pt idx="14">
                  <c:v>2019</c:v>
                </c:pt>
                <c:pt idx="15">
                  <c:v>2020</c:v>
                </c:pt>
                <c:pt idx="16">
                  <c:v>2021</c:v>
                </c:pt>
                <c:pt idx="17">
                  <c:v>2022</c:v>
                </c:pt>
                <c:pt idx="18">
                  <c:v>2023</c:v>
                </c:pt>
              </c:numCache>
            </c:numRef>
          </c:cat>
          <c:val>
            <c:numRef>
              <c:f>'Zaměstn. dle CZ_NACE'!$B$36:$T$36</c:f>
              <c:numCache>
                <c:formatCode>#\ ##0" "</c:formatCode>
                <c:ptCount val="19"/>
                <c:pt idx="0">
                  <c:v>403.77100000000002</c:v>
                </c:pt>
                <c:pt idx="1">
                  <c:v>370.28149999999999</c:v>
                </c:pt>
                <c:pt idx="2">
                  <c:v>464.10050000000001</c:v>
                </c:pt>
                <c:pt idx="3">
                  <c:v>438.536</c:v>
                </c:pt>
                <c:pt idx="4">
                  <c:v>641.00149999999985</c:v>
                </c:pt>
                <c:pt idx="5">
                  <c:v>706.08907999999997</c:v>
                </c:pt>
                <c:pt idx="6">
                  <c:v>689.01200000000017</c:v>
                </c:pt>
                <c:pt idx="7">
                  <c:v>729.01726999999994</c:v>
                </c:pt>
                <c:pt idx="8">
                  <c:v>815.69558499999982</c:v>
                </c:pt>
                <c:pt idx="9">
                  <c:v>842.88907000000006</c:v>
                </c:pt>
                <c:pt idx="10">
                  <c:v>892.2985000000001</c:v>
                </c:pt>
                <c:pt idx="11">
                  <c:v>878.06092524780013</c:v>
                </c:pt>
                <c:pt idx="12">
                  <c:v>901.18002758582918</c:v>
                </c:pt>
                <c:pt idx="13">
                  <c:v>983.40148232740034</c:v>
                </c:pt>
                <c:pt idx="14">
                  <c:v>1085.0358520322336</c:v>
                </c:pt>
                <c:pt idx="15">
                  <c:v>1008.8528212113879</c:v>
                </c:pt>
                <c:pt idx="16">
                  <c:v>1016.0365902148997</c:v>
                </c:pt>
                <c:pt idx="17">
                  <c:v>1053.4331666667001</c:v>
                </c:pt>
                <c:pt idx="18">
                  <c:v>1048.1968420325693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175-4AE1-A195-C439321B7E4F}"/>
            </c:ext>
          </c:extLst>
        </c:ser>
        <c:ser>
          <c:idx val="2"/>
          <c:order val="2"/>
          <c:tx>
            <c:strRef>
              <c:f>'Zaměstn. dle CZ_NACE'!$A$37</c:f>
              <c:strCache>
                <c:ptCount val="1"/>
                <c:pt idx="0">
                  <c:v>Informační a komunikační činnosti (sekce J)</c:v>
                </c:pt>
              </c:strCache>
            </c:strRef>
          </c:tx>
          <c:spPr>
            <a:solidFill>
              <a:srgbClr val="92D050"/>
            </a:solidFill>
          </c:spPr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175-4AE1-A195-C439321B7E4F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175-4AE1-A195-C439321B7E4F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175-4AE1-A195-C439321B7E4F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175-4AE1-A195-C439321B7E4F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7175-4AE1-A195-C439321B7E4F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7175-4AE1-A195-C439321B7E4F}"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7175-4AE1-A195-C439321B7E4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vert="horz"/>
              <a:lstStyle/>
              <a:p>
                <a:pPr>
                  <a:defRPr/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'Zaměstn. dle CZ_NACE'!$B$3:$T$3</c:f>
              <c:numCache>
                <c:formatCode>####" "</c:formatCode>
                <c:ptCount val="19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  <c:pt idx="12">
                  <c:v>2017</c:v>
                </c:pt>
                <c:pt idx="13">
                  <c:v>2018</c:v>
                </c:pt>
                <c:pt idx="14">
                  <c:v>2019</c:v>
                </c:pt>
                <c:pt idx="15">
                  <c:v>2020</c:v>
                </c:pt>
                <c:pt idx="16">
                  <c:v>2021</c:v>
                </c:pt>
                <c:pt idx="17">
                  <c:v>2022</c:v>
                </c:pt>
                <c:pt idx="18">
                  <c:v>2023</c:v>
                </c:pt>
              </c:numCache>
            </c:numRef>
          </c:cat>
          <c:val>
            <c:numRef>
              <c:f>'Zaměstn. dle CZ_NACE'!$B$37:$T$37</c:f>
              <c:numCache>
                <c:formatCode>#\ ##0" "</c:formatCode>
                <c:ptCount val="19"/>
                <c:pt idx="0">
                  <c:v>107.16100000000002</c:v>
                </c:pt>
                <c:pt idx="1">
                  <c:v>121.22399999999999</c:v>
                </c:pt>
                <c:pt idx="2">
                  <c:v>73.988500000000002</c:v>
                </c:pt>
                <c:pt idx="3">
                  <c:v>90.677999999999997</c:v>
                </c:pt>
                <c:pt idx="4">
                  <c:v>148.304315</c:v>
                </c:pt>
                <c:pt idx="5">
                  <c:v>134.57399999999998</c:v>
                </c:pt>
                <c:pt idx="6">
                  <c:v>208.45950000000002</c:v>
                </c:pt>
                <c:pt idx="7">
                  <c:v>273.03452000000004</c:v>
                </c:pt>
                <c:pt idx="8">
                  <c:v>233.02499999999998</c:v>
                </c:pt>
                <c:pt idx="9">
                  <c:v>305.31719499999997</c:v>
                </c:pt>
                <c:pt idx="10">
                  <c:v>353.34199999999998</c:v>
                </c:pt>
                <c:pt idx="11">
                  <c:v>293.86499274420004</c:v>
                </c:pt>
                <c:pt idx="12">
                  <c:v>220.61527939659999</c:v>
                </c:pt>
                <c:pt idx="13">
                  <c:v>244.87742477879999</c:v>
                </c:pt>
                <c:pt idx="14">
                  <c:v>297.86764507442837</c:v>
                </c:pt>
                <c:pt idx="15">
                  <c:v>220.64749999999998</c:v>
                </c:pt>
                <c:pt idx="16">
                  <c:v>231.0985</c:v>
                </c:pt>
                <c:pt idx="17">
                  <c:v>301.46750000000003</c:v>
                </c:pt>
                <c:pt idx="18">
                  <c:v>323.04072895512581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7175-4AE1-A195-C439321B7E4F}"/>
            </c:ext>
          </c:extLst>
        </c:ser>
        <c:ser>
          <c:idx val="3"/>
          <c:order val="3"/>
          <c:tx>
            <c:strRef>
              <c:f>'Zaměstn. dle CZ_NACE'!$A$38</c:f>
              <c:strCache>
                <c:ptCount val="1"/>
                <c:pt idx="0">
                  <c:v>Profesní, vědecké a technické činnosti (sekce M)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vert="horz"/>
              <a:lstStyle/>
              <a:p>
                <a:pPr>
                  <a:defRPr/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'Zaměstn. dle CZ_NACE'!$B$3:$T$3</c:f>
              <c:numCache>
                <c:formatCode>####" "</c:formatCode>
                <c:ptCount val="19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  <c:pt idx="12">
                  <c:v>2017</c:v>
                </c:pt>
                <c:pt idx="13">
                  <c:v>2018</c:v>
                </c:pt>
                <c:pt idx="14">
                  <c:v>2019</c:v>
                </c:pt>
                <c:pt idx="15">
                  <c:v>2020</c:v>
                </c:pt>
                <c:pt idx="16">
                  <c:v>2021</c:v>
                </c:pt>
                <c:pt idx="17">
                  <c:v>2022</c:v>
                </c:pt>
                <c:pt idx="18">
                  <c:v>2023</c:v>
                </c:pt>
              </c:numCache>
            </c:numRef>
          </c:cat>
          <c:val>
            <c:numRef>
              <c:f>'Zaměstn. dle CZ_NACE'!$B$38:$T$38</c:f>
              <c:numCache>
                <c:formatCode>#\ ##0" "</c:formatCode>
                <c:ptCount val="19"/>
                <c:pt idx="0">
                  <c:v>215.83992499999994</c:v>
                </c:pt>
                <c:pt idx="1">
                  <c:v>172.54299999999995</c:v>
                </c:pt>
                <c:pt idx="2">
                  <c:v>207.28901999999999</c:v>
                </c:pt>
                <c:pt idx="3">
                  <c:v>222.47917000000001</c:v>
                </c:pt>
                <c:pt idx="4">
                  <c:v>213.816</c:v>
                </c:pt>
                <c:pt idx="5">
                  <c:v>254.54450000000003</c:v>
                </c:pt>
                <c:pt idx="6">
                  <c:v>369.05882000000003</c:v>
                </c:pt>
                <c:pt idx="7">
                  <c:v>816.06950000000006</c:v>
                </c:pt>
                <c:pt idx="8">
                  <c:v>479.863</c:v>
                </c:pt>
                <c:pt idx="9">
                  <c:v>577.15277000000003</c:v>
                </c:pt>
                <c:pt idx="10">
                  <c:v>587.8565000000001</c:v>
                </c:pt>
                <c:pt idx="11">
                  <c:v>620.17750000000012</c:v>
                </c:pt>
                <c:pt idx="12">
                  <c:v>637.45600000000002</c:v>
                </c:pt>
                <c:pt idx="13">
                  <c:v>691.20481240198399</c:v>
                </c:pt>
                <c:pt idx="14">
                  <c:v>1085.9824999999998</c:v>
                </c:pt>
                <c:pt idx="15">
                  <c:v>1096.9914999999999</c:v>
                </c:pt>
                <c:pt idx="16">
                  <c:v>1230.8193952070403</c:v>
                </c:pt>
                <c:pt idx="17">
                  <c:v>1362.4834999999996</c:v>
                </c:pt>
                <c:pt idx="18">
                  <c:v>1403.2149999999997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7175-4AE1-A195-C439321B7E4F}"/>
            </c:ext>
          </c:extLst>
        </c:ser>
        <c:ser>
          <c:idx val="4"/>
          <c:order val="4"/>
          <c:tx>
            <c:strRef>
              <c:f>'Zaměstn. dle CZ_NACE'!$A$40</c:f>
              <c:strCache>
                <c:ptCount val="1"/>
                <c:pt idx="0">
                  <c:v>Vzdělávání (sekce P)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vert="horz"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'Zaměstn. dle CZ_NACE'!$B$3:$T$3</c:f>
              <c:numCache>
                <c:formatCode>####" "</c:formatCode>
                <c:ptCount val="19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  <c:pt idx="12">
                  <c:v>2017</c:v>
                </c:pt>
                <c:pt idx="13">
                  <c:v>2018</c:v>
                </c:pt>
                <c:pt idx="14">
                  <c:v>2019</c:v>
                </c:pt>
                <c:pt idx="15">
                  <c:v>2020</c:v>
                </c:pt>
                <c:pt idx="16">
                  <c:v>2021</c:v>
                </c:pt>
                <c:pt idx="17">
                  <c:v>2022</c:v>
                </c:pt>
                <c:pt idx="18">
                  <c:v>2023</c:v>
                </c:pt>
              </c:numCache>
            </c:numRef>
          </c:cat>
          <c:val>
            <c:numRef>
              <c:f>'Zaměstn. dle CZ_NACE'!$B$40:$T$40</c:f>
              <c:numCache>
                <c:formatCode>#\ ##0" "</c:formatCode>
                <c:ptCount val="19"/>
                <c:pt idx="0">
                  <c:v>638.06900000000007</c:v>
                </c:pt>
                <c:pt idx="1">
                  <c:v>1031.8919999999998</c:v>
                </c:pt>
                <c:pt idx="2">
                  <c:v>1073.9494999999999</c:v>
                </c:pt>
                <c:pt idx="3">
                  <c:v>888.20299999999986</c:v>
                </c:pt>
                <c:pt idx="4">
                  <c:v>774.43499999999995</c:v>
                </c:pt>
                <c:pt idx="5">
                  <c:v>671.7115</c:v>
                </c:pt>
                <c:pt idx="6">
                  <c:v>766.62099999999998</c:v>
                </c:pt>
                <c:pt idx="7">
                  <c:v>760.87400000000002</c:v>
                </c:pt>
                <c:pt idx="8">
                  <c:v>1017.847</c:v>
                </c:pt>
                <c:pt idx="9">
                  <c:v>1302.5990000000002</c:v>
                </c:pt>
                <c:pt idx="10">
                  <c:v>955.51650000000018</c:v>
                </c:pt>
                <c:pt idx="11">
                  <c:v>815.29200000000003</c:v>
                </c:pt>
                <c:pt idx="12">
                  <c:v>901.7595</c:v>
                </c:pt>
                <c:pt idx="13">
                  <c:v>1035.6820000000002</c:v>
                </c:pt>
                <c:pt idx="14">
                  <c:v>1081.2634999999998</c:v>
                </c:pt>
                <c:pt idx="15">
                  <c:v>1145.0079999999998</c:v>
                </c:pt>
                <c:pt idx="16">
                  <c:v>1074.261</c:v>
                </c:pt>
                <c:pt idx="17">
                  <c:v>1081.0515000000003</c:v>
                </c:pt>
                <c:pt idx="18">
                  <c:v>868.39149999999995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7175-4AE1-A195-C439321B7E4F}"/>
            </c:ext>
          </c:extLst>
        </c:ser>
        <c:ser>
          <c:idx val="5"/>
          <c:order val="5"/>
          <c:tx>
            <c:strRef>
              <c:f>'Zaměstn. dle CZ_NACE'!$A$41</c:f>
              <c:strCache>
                <c:ptCount val="1"/>
                <c:pt idx="0">
                  <c:v>Zdravotní a sociální péče (sekce Q)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cat>
            <c:numRef>
              <c:f>'Zaměstn. dle CZ_NACE'!$B$3:$T$3</c:f>
              <c:numCache>
                <c:formatCode>####" "</c:formatCode>
                <c:ptCount val="19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  <c:pt idx="12">
                  <c:v>2017</c:v>
                </c:pt>
                <c:pt idx="13">
                  <c:v>2018</c:v>
                </c:pt>
                <c:pt idx="14">
                  <c:v>2019</c:v>
                </c:pt>
                <c:pt idx="15">
                  <c:v>2020</c:v>
                </c:pt>
                <c:pt idx="16">
                  <c:v>2021</c:v>
                </c:pt>
                <c:pt idx="17">
                  <c:v>2022</c:v>
                </c:pt>
                <c:pt idx="18">
                  <c:v>2023</c:v>
                </c:pt>
              </c:numCache>
            </c:numRef>
          </c:cat>
          <c:val>
            <c:numRef>
              <c:f>'Zaměstn. dle CZ_NACE'!$B$41:$T$41</c:f>
              <c:numCache>
                <c:formatCode>#\ ##0" "</c:formatCode>
                <c:ptCount val="19"/>
                <c:pt idx="0">
                  <c:v>2.5</c:v>
                </c:pt>
                <c:pt idx="1">
                  <c:v>18.8</c:v>
                </c:pt>
                <c:pt idx="2">
                  <c:v>22.4</c:v>
                </c:pt>
                <c:pt idx="3">
                  <c:v>39.1</c:v>
                </c:pt>
                <c:pt idx="4">
                  <c:v>38.231000000000002</c:v>
                </c:pt>
                <c:pt idx="5">
                  <c:v>29.3</c:v>
                </c:pt>
                <c:pt idx="6">
                  <c:v>39.200000000000003</c:v>
                </c:pt>
                <c:pt idx="7">
                  <c:v>24.308500000000002</c:v>
                </c:pt>
                <c:pt idx="8">
                  <c:v>57.018500000000003</c:v>
                </c:pt>
                <c:pt idx="9">
                  <c:v>51.882999999999996</c:v>
                </c:pt>
                <c:pt idx="10">
                  <c:v>46.969999999999992</c:v>
                </c:pt>
                <c:pt idx="11">
                  <c:v>40.024999999999999</c:v>
                </c:pt>
                <c:pt idx="12">
                  <c:v>32.955387700500005</c:v>
                </c:pt>
                <c:pt idx="13">
                  <c:v>31.464999999999996</c:v>
                </c:pt>
                <c:pt idx="14">
                  <c:v>26.847216703899999</c:v>
                </c:pt>
                <c:pt idx="15">
                  <c:v>29.064999999999998</c:v>
                </c:pt>
                <c:pt idx="16">
                  <c:v>34.766500000000001</c:v>
                </c:pt>
                <c:pt idx="17">
                  <c:v>41.647500000000001</c:v>
                </c:pt>
                <c:pt idx="18">
                  <c:v>37.76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7175-4AE1-A195-C439321B7E4F}"/>
            </c:ext>
          </c:extLst>
        </c:ser>
        <c:ser>
          <c:idx val="6"/>
          <c:order val="6"/>
          <c:tx>
            <c:strRef>
              <c:f>'Zaměstn. dle CZ_NACE'!$A$42</c:f>
              <c:strCache>
                <c:ptCount val="1"/>
                <c:pt idx="0">
                  <c:v>Kulturní, zábavní a rekreační činnosti (sekce R)</c:v>
                </c:pt>
              </c:strCache>
            </c:strRef>
          </c:tx>
          <c:spPr>
            <a:solidFill>
              <a:srgbClr val="00B0F0"/>
            </a:solidFill>
          </c:spPr>
          <c:invertIfNegative val="0"/>
          <c:cat>
            <c:numRef>
              <c:f>'Zaměstn. dle CZ_NACE'!$B$3:$T$3</c:f>
              <c:numCache>
                <c:formatCode>####" "</c:formatCode>
                <c:ptCount val="19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  <c:pt idx="12">
                  <c:v>2017</c:v>
                </c:pt>
                <c:pt idx="13">
                  <c:v>2018</c:v>
                </c:pt>
                <c:pt idx="14">
                  <c:v>2019</c:v>
                </c:pt>
                <c:pt idx="15">
                  <c:v>2020</c:v>
                </c:pt>
                <c:pt idx="16">
                  <c:v>2021</c:v>
                </c:pt>
                <c:pt idx="17">
                  <c:v>2022</c:v>
                </c:pt>
                <c:pt idx="18">
                  <c:v>2023</c:v>
                </c:pt>
              </c:numCache>
            </c:numRef>
          </c:cat>
          <c:val>
            <c:numRef>
              <c:f>'Zaměstn. dle CZ_NACE'!$B$42:$T$42</c:f>
              <c:numCache>
                <c:formatCode>#\ ##0" "</c:formatCode>
                <c:ptCount val="19"/>
                <c:pt idx="0">
                  <c:v>60.148000000000003</c:v>
                </c:pt>
                <c:pt idx="1">
                  <c:v>57.896000000000001</c:v>
                </c:pt>
                <c:pt idx="2">
                  <c:v>76.244500000000002</c:v>
                </c:pt>
                <c:pt idx="3">
                  <c:v>91.5565</c:v>
                </c:pt>
                <c:pt idx="4">
                  <c:v>93.099000000000004</c:v>
                </c:pt>
                <c:pt idx="5">
                  <c:v>92.633499999999998</c:v>
                </c:pt>
                <c:pt idx="6">
                  <c:v>95.919999999999987</c:v>
                </c:pt>
                <c:pt idx="7">
                  <c:v>91.208500000000015</c:v>
                </c:pt>
                <c:pt idx="8">
                  <c:v>92.291000000000011</c:v>
                </c:pt>
                <c:pt idx="9">
                  <c:v>102.87049999999999</c:v>
                </c:pt>
                <c:pt idx="10">
                  <c:v>121.22550000000001</c:v>
                </c:pt>
                <c:pt idx="11">
                  <c:v>125.30050000000001</c:v>
                </c:pt>
                <c:pt idx="12">
                  <c:v>141.601</c:v>
                </c:pt>
                <c:pt idx="13">
                  <c:v>120.34550000000002</c:v>
                </c:pt>
                <c:pt idx="14">
                  <c:v>117.73900000000002</c:v>
                </c:pt>
                <c:pt idx="15">
                  <c:v>76.438500000000005</c:v>
                </c:pt>
                <c:pt idx="16">
                  <c:v>75.401499999999999</c:v>
                </c:pt>
                <c:pt idx="17">
                  <c:v>76.080999999999989</c:v>
                </c:pt>
                <c:pt idx="18">
                  <c:v>57.857500000000002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7175-4AE1-A195-C439321B7E4F}"/>
            </c:ext>
          </c:extLst>
        </c:ser>
        <c:ser>
          <c:idx val="7"/>
          <c:order val="7"/>
          <c:tx>
            <c:strRef>
              <c:f>'Zaměstn. dle CZ_NACE'!$A$43</c:f>
              <c:strCache>
                <c:ptCount val="1"/>
                <c:pt idx="0">
                  <c:v>Ostatní odvětví služeb (sekce G-I, K, L, N, O, S-U)</c:v>
                </c:pt>
              </c:strCache>
            </c:strRef>
          </c:tx>
          <c:invertIfNegative val="0"/>
          <c:cat>
            <c:numRef>
              <c:f>'Zaměstn. dle CZ_NACE'!$B$3:$T$3</c:f>
              <c:numCache>
                <c:formatCode>####" "</c:formatCode>
                <c:ptCount val="19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  <c:pt idx="12">
                  <c:v>2017</c:v>
                </c:pt>
                <c:pt idx="13">
                  <c:v>2018</c:v>
                </c:pt>
                <c:pt idx="14">
                  <c:v>2019</c:v>
                </c:pt>
                <c:pt idx="15">
                  <c:v>2020</c:v>
                </c:pt>
                <c:pt idx="16">
                  <c:v>2021</c:v>
                </c:pt>
                <c:pt idx="17">
                  <c:v>2022</c:v>
                </c:pt>
                <c:pt idx="18">
                  <c:v>2023</c:v>
                </c:pt>
              </c:numCache>
            </c:numRef>
          </c:cat>
          <c:val>
            <c:numRef>
              <c:f>'Zaměstn. dle CZ_NACE'!$B$43:$T$43</c:f>
              <c:numCache>
                <c:formatCode>#\ ##0" "</c:formatCode>
                <c:ptCount val="19"/>
                <c:pt idx="0">
                  <c:v>4.0999999999999996</c:v>
                </c:pt>
                <c:pt idx="1">
                  <c:v>6.69</c:v>
                </c:pt>
                <c:pt idx="2">
                  <c:v>6.2439999999999998</c:v>
                </c:pt>
                <c:pt idx="3">
                  <c:v>8.1329999999999991</c:v>
                </c:pt>
                <c:pt idx="4">
                  <c:v>28.427999999999997</c:v>
                </c:pt>
                <c:pt idx="5">
                  <c:v>30.429390000000001</c:v>
                </c:pt>
                <c:pt idx="6">
                  <c:v>26.75</c:v>
                </c:pt>
                <c:pt idx="7">
                  <c:v>8.125</c:v>
                </c:pt>
                <c:pt idx="8">
                  <c:v>2.65</c:v>
                </c:pt>
                <c:pt idx="9">
                  <c:v>1.5920000000000001</c:v>
                </c:pt>
                <c:pt idx="10">
                  <c:v>6.3</c:v>
                </c:pt>
                <c:pt idx="11">
                  <c:v>7.9</c:v>
                </c:pt>
                <c:pt idx="12">
                  <c:v>7.6695397211999996</c:v>
                </c:pt>
                <c:pt idx="13">
                  <c:v>17.3995</c:v>
                </c:pt>
                <c:pt idx="14">
                  <c:v>21.927036821597103</c:v>
                </c:pt>
                <c:pt idx="15">
                  <c:v>9.8250000000000011</c:v>
                </c:pt>
                <c:pt idx="16">
                  <c:v>13.634</c:v>
                </c:pt>
                <c:pt idx="17">
                  <c:v>19.247499999999999</c:v>
                </c:pt>
                <c:pt idx="18">
                  <c:v>50.008499999999998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7175-4AE1-A195-C439321B7E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9"/>
        <c:overlap val="100"/>
        <c:axId val="141460608"/>
        <c:axId val="141462144"/>
      </c:barChart>
      <c:catAx>
        <c:axId val="141460608"/>
        <c:scaling>
          <c:orientation val="minMax"/>
        </c:scaling>
        <c:delete val="0"/>
        <c:axPos val="b"/>
        <c:numFmt formatCode="####&quot; &quot;" sourceLinked="1"/>
        <c:majorTickMark val="out"/>
        <c:minorTickMark val="none"/>
        <c:tickLblPos val="nextTo"/>
        <c:txPr>
          <a:bodyPr rot="-2700000"/>
          <a:lstStyle/>
          <a:p>
            <a:pPr>
              <a:defRPr/>
            </a:pPr>
            <a:endParaRPr lang="cs-CZ"/>
          </a:p>
        </c:txPr>
        <c:crossAx val="141462144"/>
        <c:crosses val="autoZero"/>
        <c:auto val="1"/>
        <c:lblAlgn val="ctr"/>
        <c:lblOffset val="100"/>
        <c:noMultiLvlLbl val="0"/>
      </c:catAx>
      <c:valAx>
        <c:axId val="141462144"/>
        <c:scaling>
          <c:orientation val="minMax"/>
          <c:max val="4000"/>
          <c:min val="0"/>
        </c:scaling>
        <c:delete val="0"/>
        <c:axPos val="l"/>
        <c:majorGridlines/>
        <c:minorGridlines/>
        <c:title>
          <c:tx>
            <c:rich>
              <a:bodyPr rot="-5400000" vert="horz"/>
              <a:lstStyle/>
              <a:p>
                <a:pPr>
                  <a:defRPr b="0"/>
                </a:pPr>
                <a:r>
                  <a:rPr lang="cs-CZ" b="0"/>
                  <a:t>počet zaměstnanců VaV (FTE)</a:t>
                </a:r>
              </a:p>
            </c:rich>
          </c:tx>
          <c:layout>
            <c:manualLayout>
              <c:xMode val="edge"/>
              <c:yMode val="edge"/>
              <c:x val="2.7776304778148755E-3"/>
              <c:y val="0.2473140467289317"/>
            </c:manualLayout>
          </c:layout>
          <c:overlay val="0"/>
        </c:title>
        <c:numFmt formatCode="#,##0" sourceLinked="0"/>
        <c:majorTickMark val="out"/>
        <c:minorTickMark val="none"/>
        <c:tickLblPos val="nextTo"/>
        <c:crossAx val="141460608"/>
        <c:crosses val="autoZero"/>
        <c:crossBetween val="between"/>
        <c:majorUnit val="1000"/>
        <c:minorUnit val="500"/>
      </c:valAx>
    </c:plotArea>
    <c:legend>
      <c:legendPos val="r"/>
      <c:layout>
        <c:manualLayout>
          <c:xMode val="edge"/>
          <c:yMode val="edge"/>
          <c:x val="0.69618042689066351"/>
          <c:y val="9.8086239545322113E-2"/>
          <c:w val="0.30370011916816619"/>
          <c:h val="0.84167370071144354"/>
        </c:manualLayout>
      </c:layout>
      <c:overlay val="0"/>
    </c:legend>
    <c:plotVisOnly val="1"/>
    <c:dispBlanksAs val="gap"/>
    <c:showDLblsOverMax val="0"/>
  </c:chart>
  <c:spPr>
    <a:ln>
      <a:solidFill>
        <a:schemeClr val="bg1">
          <a:lumMod val="75000"/>
        </a:schemeClr>
      </a:solidFill>
    </a:ln>
  </c:spPr>
  <c:txPr>
    <a:bodyPr/>
    <a:lstStyle/>
    <a:p>
      <a:pPr>
        <a:defRPr sz="1100">
          <a:latin typeface="Arial" pitchFamily="34" charset="0"/>
          <a:cs typeface="Arial" pitchFamily="34" charset="0"/>
        </a:defRPr>
      </a:pPr>
      <a:endParaRPr lang="cs-CZ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cs-CZ"/>
              <a:t>Vývoj počtu výzkumných pracovníků v krajích ČR na 1 000 obyv. </a:t>
            </a:r>
          </a:p>
        </c:rich>
      </c:tx>
      <c:layout>
        <c:manualLayout>
          <c:xMode val="edge"/>
          <c:yMode val="edge"/>
          <c:x val="0.10961717879932407"/>
          <c:y val="1.813800837176029E-2"/>
        </c:manualLayout>
      </c:layout>
      <c:overlay val="1"/>
    </c:title>
    <c:autoTitleDeleted val="0"/>
    <c:plotArea>
      <c:layout>
        <c:manualLayout>
          <c:layoutTarget val="inner"/>
          <c:xMode val="edge"/>
          <c:yMode val="edge"/>
          <c:x val="9.3611143084190648E-2"/>
          <c:y val="9.187141271477571E-2"/>
          <c:w val="0.63762936833830508"/>
          <c:h val="0.78532292268117798"/>
        </c:manualLayout>
      </c:layout>
      <c:lineChart>
        <c:grouping val="standard"/>
        <c:varyColors val="0"/>
        <c:ser>
          <c:idx val="14"/>
          <c:order val="0"/>
          <c:tx>
            <c:strRef>
              <c:f>'Výzkumníci-kraje'!$A$22</c:f>
              <c:strCache>
                <c:ptCount val="1"/>
                <c:pt idx="0">
                  <c:v>Česká republika</c:v>
                </c:pt>
              </c:strCache>
            </c:strRef>
          </c:tx>
          <c:spPr>
            <a:ln w="38100">
              <a:solidFill>
                <a:sysClr val="windowText" lastClr="000000"/>
              </a:solidFill>
            </a:ln>
          </c:spPr>
          <c:marker>
            <c:symbol val="circle"/>
            <c:size val="5"/>
            <c:spPr>
              <a:solidFill>
                <a:sysClr val="window" lastClr="FFFFFF"/>
              </a:solidFill>
              <a:ln>
                <a:solidFill>
                  <a:sysClr val="windowText" lastClr="000000"/>
                </a:solidFill>
              </a:ln>
            </c:spPr>
          </c:marker>
          <c:cat>
            <c:numRef>
              <c:f>'Výzkumníci-kraje'!$B$21:$T$21</c:f>
              <c:numCache>
                <c:formatCode>General</c:formatCode>
                <c:ptCount val="19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  <c:pt idx="12">
                  <c:v>2017</c:v>
                </c:pt>
                <c:pt idx="13">
                  <c:v>2018</c:v>
                </c:pt>
                <c:pt idx="14">
                  <c:v>2019</c:v>
                </c:pt>
                <c:pt idx="15">
                  <c:v>2020</c:v>
                </c:pt>
                <c:pt idx="16">
                  <c:v>2021</c:v>
                </c:pt>
                <c:pt idx="17">
                  <c:v>2022</c:v>
                </c:pt>
                <c:pt idx="18">
                  <c:v>2023</c:v>
                </c:pt>
              </c:numCache>
            </c:numRef>
          </c:cat>
          <c:val>
            <c:numRef>
              <c:f>'Výzkumníci-kraje'!$B$22:$T$22</c:f>
              <c:numCache>
                <c:formatCode>#\ ##0.0</c:formatCode>
                <c:ptCount val="19"/>
                <c:pt idx="0">
                  <c:v>2.3616232387787801</c:v>
                </c:pt>
                <c:pt idx="1">
                  <c:v>2.5585090023557844</c:v>
                </c:pt>
                <c:pt idx="2">
                  <c:v>2.7006359350746689</c:v>
                </c:pt>
                <c:pt idx="3">
                  <c:v>2.8558098350363554</c:v>
                </c:pt>
                <c:pt idx="4">
                  <c:v>2.7412030033478567</c:v>
                </c:pt>
                <c:pt idx="5">
                  <c:v>2.7790427133640594</c:v>
                </c:pt>
                <c:pt idx="6">
                  <c:v>2.922982575810694</c:v>
                </c:pt>
                <c:pt idx="7">
                  <c:v>3.1607444654184889</c:v>
                </c:pt>
                <c:pt idx="8">
                  <c:v>3.2605860227069137</c:v>
                </c:pt>
                <c:pt idx="9">
                  <c:v>3.4242738914427027</c:v>
                </c:pt>
                <c:pt idx="10">
                  <c:v>3.6119897766676501</c:v>
                </c:pt>
                <c:pt idx="11">
                  <c:v>3.5340010410876497</c:v>
                </c:pt>
                <c:pt idx="12">
                  <c:v>3.6999431169132508</c:v>
                </c:pt>
                <c:pt idx="13">
                  <c:v>3.8769495295932566</c:v>
                </c:pt>
                <c:pt idx="14">
                  <c:v>3.9834145065758482</c:v>
                </c:pt>
                <c:pt idx="15">
                  <c:v>4.1313382556213689</c:v>
                </c:pt>
                <c:pt idx="16">
                  <c:v>4.5786770575392941</c:v>
                </c:pt>
                <c:pt idx="17">
                  <c:v>4.5626582053825331</c:v>
                </c:pt>
                <c:pt idx="18">
                  <c:v>4.4838110905401907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B76-4715-962D-8D670718AA43}"/>
            </c:ext>
          </c:extLst>
        </c:ser>
        <c:ser>
          <c:idx val="0"/>
          <c:order val="1"/>
          <c:tx>
            <c:strRef>
              <c:f>'Výzkumníci-kraje'!$A$23</c:f>
              <c:strCache>
                <c:ptCount val="1"/>
                <c:pt idx="0">
                  <c:v>Hl. m. Praha</c:v>
                </c:pt>
              </c:strCache>
            </c:strRef>
          </c:tx>
          <c:spPr>
            <a:ln w="19050"/>
          </c:spPr>
          <c:marker>
            <c:symbol val="none"/>
          </c:marker>
          <c:cat>
            <c:numRef>
              <c:f>'Výzkumníci-kraje'!$B$21:$T$21</c:f>
              <c:numCache>
                <c:formatCode>General</c:formatCode>
                <c:ptCount val="19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  <c:pt idx="12">
                  <c:v>2017</c:v>
                </c:pt>
                <c:pt idx="13">
                  <c:v>2018</c:v>
                </c:pt>
                <c:pt idx="14">
                  <c:v>2019</c:v>
                </c:pt>
                <c:pt idx="15">
                  <c:v>2020</c:v>
                </c:pt>
                <c:pt idx="16">
                  <c:v>2021</c:v>
                </c:pt>
                <c:pt idx="17">
                  <c:v>2022</c:v>
                </c:pt>
                <c:pt idx="18">
                  <c:v>2023</c:v>
                </c:pt>
              </c:numCache>
            </c:numRef>
          </c:cat>
          <c:val>
            <c:numRef>
              <c:f>'Výzkumníci-kraje'!$B$23:$T$23</c:f>
              <c:numCache>
                <c:formatCode>#\ ##0.0</c:formatCode>
                <c:ptCount val="19"/>
                <c:pt idx="0">
                  <c:v>9.0346104253321933</c:v>
                </c:pt>
                <c:pt idx="1">
                  <c:v>9.6674955178205764</c:v>
                </c:pt>
                <c:pt idx="2">
                  <c:v>10.600768537695563</c:v>
                </c:pt>
                <c:pt idx="3">
                  <c:v>10.538094641147621</c:v>
                </c:pt>
                <c:pt idx="4">
                  <c:v>9.6791262562794014</c:v>
                </c:pt>
                <c:pt idx="5">
                  <c:v>9.6779336532116567</c:v>
                </c:pt>
                <c:pt idx="6">
                  <c:v>10.012252187701687</c:v>
                </c:pt>
                <c:pt idx="7">
                  <c:v>10.083248103433725</c:v>
                </c:pt>
                <c:pt idx="8">
                  <c:v>10.955168895740705</c:v>
                </c:pt>
                <c:pt idx="9">
                  <c:v>10.854898862977834</c:v>
                </c:pt>
                <c:pt idx="10">
                  <c:v>10.97378378100081</c:v>
                </c:pt>
                <c:pt idx="11">
                  <c:v>10.593364018063586</c:v>
                </c:pt>
                <c:pt idx="12">
                  <c:v>11.804586217500763</c:v>
                </c:pt>
                <c:pt idx="13">
                  <c:v>12.855412864191537</c:v>
                </c:pt>
                <c:pt idx="14">
                  <c:v>12.648746354785162</c:v>
                </c:pt>
                <c:pt idx="15">
                  <c:v>12.867575206326876</c:v>
                </c:pt>
                <c:pt idx="16">
                  <c:v>14.552971383815533</c:v>
                </c:pt>
                <c:pt idx="17">
                  <c:v>14.43386859193966</c:v>
                </c:pt>
                <c:pt idx="18">
                  <c:v>14.353928241099011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B76-4715-962D-8D670718AA43}"/>
            </c:ext>
          </c:extLst>
        </c:ser>
        <c:ser>
          <c:idx val="1"/>
          <c:order val="2"/>
          <c:tx>
            <c:strRef>
              <c:f>'Výzkumníci-kraje'!$A$24</c:f>
              <c:strCache>
                <c:ptCount val="1"/>
                <c:pt idx="0">
                  <c:v>Středočeský kraj</c:v>
                </c:pt>
              </c:strCache>
            </c:strRef>
          </c:tx>
          <c:spPr>
            <a:ln w="19050"/>
          </c:spPr>
          <c:marker>
            <c:symbol val="none"/>
          </c:marker>
          <c:cat>
            <c:numRef>
              <c:f>'Výzkumníci-kraje'!$B$21:$T$21</c:f>
              <c:numCache>
                <c:formatCode>General</c:formatCode>
                <c:ptCount val="19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  <c:pt idx="12">
                  <c:v>2017</c:v>
                </c:pt>
                <c:pt idx="13">
                  <c:v>2018</c:v>
                </c:pt>
                <c:pt idx="14">
                  <c:v>2019</c:v>
                </c:pt>
                <c:pt idx="15">
                  <c:v>2020</c:v>
                </c:pt>
                <c:pt idx="16">
                  <c:v>2021</c:v>
                </c:pt>
                <c:pt idx="17">
                  <c:v>2022</c:v>
                </c:pt>
                <c:pt idx="18">
                  <c:v>2023</c:v>
                </c:pt>
              </c:numCache>
            </c:numRef>
          </c:cat>
          <c:val>
            <c:numRef>
              <c:f>'Výzkumníci-kraje'!$B$24:$T$24</c:f>
              <c:numCache>
                <c:formatCode>#\ ##0.0</c:formatCode>
                <c:ptCount val="19"/>
                <c:pt idx="0">
                  <c:v>2.1717545916628413</c:v>
                </c:pt>
                <c:pt idx="1">
                  <c:v>2.3251935900875842</c:v>
                </c:pt>
                <c:pt idx="2">
                  <c:v>2.3122757600469055</c:v>
                </c:pt>
                <c:pt idx="3">
                  <c:v>2.4788590385051594</c:v>
                </c:pt>
                <c:pt idx="4">
                  <c:v>2.402026824815898</c:v>
                </c:pt>
                <c:pt idx="5">
                  <c:v>2.3374985801713963</c:v>
                </c:pt>
                <c:pt idx="6">
                  <c:v>2.4127139865555876</c:v>
                </c:pt>
                <c:pt idx="7">
                  <c:v>2.4120242312074014</c:v>
                </c:pt>
                <c:pt idx="8">
                  <c:v>2.3693051543737349</c:v>
                </c:pt>
                <c:pt idx="9">
                  <c:v>2.3230791993821902</c:v>
                </c:pt>
                <c:pt idx="10">
                  <c:v>2.6532431906511671</c:v>
                </c:pt>
                <c:pt idx="11">
                  <c:v>2.4037438380172857</c:v>
                </c:pt>
                <c:pt idx="12">
                  <c:v>2.3793928420558124</c:v>
                </c:pt>
                <c:pt idx="13">
                  <c:v>2.6895167451552178</c:v>
                </c:pt>
                <c:pt idx="14">
                  <c:v>2.7912642650746742</c:v>
                </c:pt>
                <c:pt idx="15">
                  <c:v>2.8495850940282414</c:v>
                </c:pt>
                <c:pt idx="16">
                  <c:v>2.9127234240839845</c:v>
                </c:pt>
                <c:pt idx="17">
                  <c:v>2.9296387416687333</c:v>
                </c:pt>
                <c:pt idx="18">
                  <c:v>3.0152229643383515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B76-4715-962D-8D670718AA43}"/>
            </c:ext>
          </c:extLst>
        </c:ser>
        <c:ser>
          <c:idx val="2"/>
          <c:order val="3"/>
          <c:tx>
            <c:strRef>
              <c:f>'Výzkumníci-kraje'!$A$25</c:f>
              <c:strCache>
                <c:ptCount val="1"/>
                <c:pt idx="0">
                  <c:v>Jihočeský kraj</c:v>
                </c:pt>
              </c:strCache>
            </c:strRef>
          </c:tx>
          <c:spPr>
            <a:ln w="38100"/>
          </c:spPr>
          <c:marker>
            <c:symbol val="circle"/>
            <c:size val="5"/>
            <c:spPr>
              <a:solidFill>
                <a:sysClr val="window" lastClr="FFFFFF"/>
              </a:solidFill>
              <a:ln>
                <a:solidFill>
                  <a:srgbClr val="A5A5A5">
                    <a:shade val="65000"/>
                    <a:shade val="95000"/>
                    <a:satMod val="105000"/>
                  </a:srgbClr>
                </a:solidFill>
              </a:ln>
            </c:spPr>
          </c:marker>
          <c:cat>
            <c:numRef>
              <c:f>'Výzkumníci-kraje'!$B$21:$T$21</c:f>
              <c:numCache>
                <c:formatCode>General</c:formatCode>
                <c:ptCount val="19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  <c:pt idx="12">
                  <c:v>2017</c:v>
                </c:pt>
                <c:pt idx="13">
                  <c:v>2018</c:v>
                </c:pt>
                <c:pt idx="14">
                  <c:v>2019</c:v>
                </c:pt>
                <c:pt idx="15">
                  <c:v>2020</c:v>
                </c:pt>
                <c:pt idx="16">
                  <c:v>2021</c:v>
                </c:pt>
                <c:pt idx="17">
                  <c:v>2022</c:v>
                </c:pt>
                <c:pt idx="18">
                  <c:v>2023</c:v>
                </c:pt>
              </c:numCache>
            </c:numRef>
          </c:cat>
          <c:val>
            <c:numRef>
              <c:f>'Výzkumníci-kraje'!$B$25:$T$25</c:f>
              <c:numCache>
                <c:formatCode>#\ ##0.0</c:formatCode>
                <c:ptCount val="19"/>
                <c:pt idx="0">
                  <c:v>1.2858605604005322</c:v>
                </c:pt>
                <c:pt idx="1">
                  <c:v>1.3500807450650496</c:v>
                </c:pt>
                <c:pt idx="2">
                  <c:v>1.2377840532035025</c:v>
                </c:pt>
                <c:pt idx="3">
                  <c:v>1.2720315026141875</c:v>
                </c:pt>
                <c:pt idx="4">
                  <c:v>1.3479556996303068</c:v>
                </c:pt>
                <c:pt idx="5">
                  <c:v>1.2526076249000644</c:v>
                </c:pt>
                <c:pt idx="6">
                  <c:v>1.2845506497019217</c:v>
                </c:pt>
                <c:pt idx="7">
                  <c:v>1.2143915987435203</c:v>
                </c:pt>
                <c:pt idx="8">
                  <c:v>1.2851189894460306</c:v>
                </c:pt>
                <c:pt idx="9">
                  <c:v>1.4420725658687008</c:v>
                </c:pt>
                <c:pt idx="10">
                  <c:v>1.4432884611763526</c:v>
                </c:pt>
                <c:pt idx="11">
                  <c:v>1.5111445117847215</c:v>
                </c:pt>
                <c:pt idx="12">
                  <c:v>1.640128422395118</c:v>
                </c:pt>
                <c:pt idx="13">
                  <c:v>1.5065934149691134</c:v>
                </c:pt>
                <c:pt idx="14">
                  <c:v>1.6421725249315469</c:v>
                </c:pt>
                <c:pt idx="15">
                  <c:v>1.7402181662345095</c:v>
                </c:pt>
                <c:pt idx="16">
                  <c:v>2.1336779960154701</c:v>
                </c:pt>
                <c:pt idx="17">
                  <c:v>2.1848579820558856</c:v>
                </c:pt>
                <c:pt idx="18">
                  <c:v>2.0418510685699944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B76-4715-962D-8D670718AA43}"/>
            </c:ext>
          </c:extLst>
        </c:ser>
        <c:ser>
          <c:idx val="3"/>
          <c:order val="4"/>
          <c:tx>
            <c:strRef>
              <c:f>'Výzkumníci-kraje'!$A$26</c:f>
              <c:strCache>
                <c:ptCount val="1"/>
                <c:pt idx="0">
                  <c:v>Plzeňský kraj</c:v>
                </c:pt>
              </c:strCache>
            </c:strRef>
          </c:tx>
          <c:spPr>
            <a:ln w="38100">
              <a:solidFill>
                <a:srgbClr val="FF0000"/>
              </a:solidFill>
            </a:ln>
          </c:spPr>
          <c:marker>
            <c:symbol val="circle"/>
            <c:size val="5"/>
            <c:spPr>
              <a:solidFill>
                <a:sysClr val="window" lastClr="FFFFFF"/>
              </a:solidFill>
              <a:ln>
                <a:solidFill>
                  <a:srgbClr val="FF0000"/>
                </a:solidFill>
              </a:ln>
            </c:spPr>
          </c:marker>
          <c:cat>
            <c:numRef>
              <c:f>'Výzkumníci-kraje'!$B$21:$T$21</c:f>
              <c:numCache>
                <c:formatCode>General</c:formatCode>
                <c:ptCount val="19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  <c:pt idx="12">
                  <c:v>2017</c:v>
                </c:pt>
                <c:pt idx="13">
                  <c:v>2018</c:v>
                </c:pt>
                <c:pt idx="14">
                  <c:v>2019</c:v>
                </c:pt>
                <c:pt idx="15">
                  <c:v>2020</c:v>
                </c:pt>
                <c:pt idx="16">
                  <c:v>2021</c:v>
                </c:pt>
                <c:pt idx="17">
                  <c:v>2022</c:v>
                </c:pt>
                <c:pt idx="18">
                  <c:v>2023</c:v>
                </c:pt>
              </c:numCache>
            </c:numRef>
          </c:cat>
          <c:val>
            <c:numRef>
              <c:f>'Výzkumníci-kraje'!$B$26:$T$26</c:f>
              <c:numCache>
                <c:formatCode>#\ ##0.0</c:formatCode>
                <c:ptCount val="19"/>
                <c:pt idx="0">
                  <c:v>1.4783771038081586</c:v>
                </c:pt>
                <c:pt idx="1">
                  <c:v>1.1409373880896658</c:v>
                </c:pt>
                <c:pt idx="2">
                  <c:v>1.273502620497114</c:v>
                </c:pt>
                <c:pt idx="3">
                  <c:v>1.3099020132592119</c:v>
                </c:pt>
                <c:pt idx="4">
                  <c:v>1.5506132750954105</c:v>
                </c:pt>
                <c:pt idx="5">
                  <c:v>1.7347598323887574</c:v>
                </c:pt>
                <c:pt idx="6">
                  <c:v>2.2354602765228528</c:v>
                </c:pt>
                <c:pt idx="7">
                  <c:v>2.4022296142065955</c:v>
                </c:pt>
                <c:pt idx="8">
                  <c:v>2.7022625427225848</c:v>
                </c:pt>
                <c:pt idx="9">
                  <c:v>3.1498626028540428</c:v>
                </c:pt>
                <c:pt idx="10">
                  <c:v>3.074238489399217</c:v>
                </c:pt>
                <c:pt idx="11">
                  <c:v>2.8604301239597034</c:v>
                </c:pt>
                <c:pt idx="12">
                  <c:v>2.9085452227956181</c:v>
                </c:pt>
                <c:pt idx="13">
                  <c:v>3.2875616844023097</c:v>
                </c:pt>
                <c:pt idx="14">
                  <c:v>3.8388428804962382</c:v>
                </c:pt>
                <c:pt idx="15">
                  <c:v>3.8034498478894645</c:v>
                </c:pt>
                <c:pt idx="16">
                  <c:v>4.0068113454918501</c:v>
                </c:pt>
                <c:pt idx="17">
                  <c:v>4.1419858364239124</c:v>
                </c:pt>
                <c:pt idx="18">
                  <c:v>3.6808894688118934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3B76-4715-962D-8D670718AA43}"/>
            </c:ext>
          </c:extLst>
        </c:ser>
        <c:ser>
          <c:idx val="4"/>
          <c:order val="5"/>
          <c:tx>
            <c:strRef>
              <c:f>'Výzkumníci-kraje'!$A$27</c:f>
              <c:strCache>
                <c:ptCount val="1"/>
                <c:pt idx="0">
                  <c:v>Karlovarský kraj</c:v>
                </c:pt>
              </c:strCache>
            </c:strRef>
          </c:tx>
          <c:spPr>
            <a:ln w="38100"/>
          </c:spPr>
          <c:marker>
            <c:symbol val="circle"/>
            <c:size val="5"/>
            <c:spPr>
              <a:solidFill>
                <a:sysClr val="window" lastClr="FFFFFF"/>
              </a:solidFill>
              <a:ln>
                <a:solidFill>
                  <a:srgbClr val="5B9BD5">
                    <a:shade val="65000"/>
                    <a:shade val="95000"/>
                    <a:satMod val="105000"/>
                  </a:srgbClr>
                </a:solidFill>
              </a:ln>
            </c:spPr>
          </c:marker>
          <c:cat>
            <c:numRef>
              <c:f>'Výzkumníci-kraje'!$B$21:$T$21</c:f>
              <c:numCache>
                <c:formatCode>General</c:formatCode>
                <c:ptCount val="19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  <c:pt idx="12">
                  <c:v>2017</c:v>
                </c:pt>
                <c:pt idx="13">
                  <c:v>2018</c:v>
                </c:pt>
                <c:pt idx="14">
                  <c:v>2019</c:v>
                </c:pt>
                <c:pt idx="15">
                  <c:v>2020</c:v>
                </c:pt>
                <c:pt idx="16">
                  <c:v>2021</c:v>
                </c:pt>
                <c:pt idx="17">
                  <c:v>2022</c:v>
                </c:pt>
                <c:pt idx="18">
                  <c:v>2023</c:v>
                </c:pt>
              </c:numCache>
            </c:numRef>
          </c:cat>
          <c:val>
            <c:numRef>
              <c:f>'Výzkumníci-kraje'!$B$27:$T$27</c:f>
              <c:numCache>
                <c:formatCode>#\ ##0.0</c:formatCode>
                <c:ptCount val="19"/>
                <c:pt idx="0">
                  <c:v>9.3539776812536321E-2</c:v>
                </c:pt>
                <c:pt idx="1">
                  <c:v>0.1188877543314739</c:v>
                </c:pt>
                <c:pt idx="2">
                  <c:v>0.12296315686146196</c:v>
                </c:pt>
                <c:pt idx="3">
                  <c:v>0.15359213421609519</c:v>
                </c:pt>
                <c:pt idx="4">
                  <c:v>0.18629571180859975</c:v>
                </c:pt>
                <c:pt idx="5">
                  <c:v>0.18630065113013178</c:v>
                </c:pt>
                <c:pt idx="6">
                  <c:v>0.18023912835769754</c:v>
                </c:pt>
                <c:pt idx="7">
                  <c:v>0.22002684439507547</c:v>
                </c:pt>
                <c:pt idx="8">
                  <c:v>0.23436297130555245</c:v>
                </c:pt>
                <c:pt idx="9">
                  <c:v>0.26019074296385225</c:v>
                </c:pt>
                <c:pt idx="10">
                  <c:v>0.30835912845972946</c:v>
                </c:pt>
                <c:pt idx="11">
                  <c:v>0.38319201391107816</c:v>
                </c:pt>
                <c:pt idx="12">
                  <c:v>0.46497222370434904</c:v>
                </c:pt>
                <c:pt idx="13">
                  <c:v>0.42538395109809168</c:v>
                </c:pt>
                <c:pt idx="14">
                  <c:v>0.39972721336331907</c:v>
                </c:pt>
                <c:pt idx="15">
                  <c:v>0.3959063452837821</c:v>
                </c:pt>
                <c:pt idx="16">
                  <c:v>0.40035040826359752</c:v>
                </c:pt>
                <c:pt idx="17">
                  <c:v>0.29486537577274813</c:v>
                </c:pt>
                <c:pt idx="18">
                  <c:v>0.27829497837024181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3B76-4715-962D-8D670718AA43}"/>
            </c:ext>
          </c:extLst>
        </c:ser>
        <c:ser>
          <c:idx val="5"/>
          <c:order val="6"/>
          <c:tx>
            <c:strRef>
              <c:f>'Výzkumníci-kraje'!$A$28</c:f>
              <c:strCache>
                <c:ptCount val="1"/>
                <c:pt idx="0">
                  <c:v>Ústecký kraj</c:v>
                </c:pt>
              </c:strCache>
            </c:strRef>
          </c:tx>
          <c:spPr>
            <a:ln w="19050"/>
          </c:spPr>
          <c:marker>
            <c:symbol val="none"/>
          </c:marker>
          <c:cat>
            <c:numRef>
              <c:f>'Výzkumníci-kraje'!$B$21:$T$21</c:f>
              <c:numCache>
                <c:formatCode>General</c:formatCode>
                <c:ptCount val="19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  <c:pt idx="12">
                  <c:v>2017</c:v>
                </c:pt>
                <c:pt idx="13">
                  <c:v>2018</c:v>
                </c:pt>
                <c:pt idx="14">
                  <c:v>2019</c:v>
                </c:pt>
                <c:pt idx="15">
                  <c:v>2020</c:v>
                </c:pt>
                <c:pt idx="16">
                  <c:v>2021</c:v>
                </c:pt>
                <c:pt idx="17">
                  <c:v>2022</c:v>
                </c:pt>
                <c:pt idx="18">
                  <c:v>2023</c:v>
                </c:pt>
              </c:numCache>
            </c:numRef>
          </c:cat>
          <c:val>
            <c:numRef>
              <c:f>'Výzkumníci-kraje'!$B$28:$T$28</c:f>
              <c:numCache>
                <c:formatCode>#\ ##0.0</c:formatCode>
                <c:ptCount val="19"/>
                <c:pt idx="0">
                  <c:v>0.36663479052269993</c:v>
                </c:pt>
                <c:pt idx="1">
                  <c:v>0.47741598871710522</c:v>
                </c:pt>
                <c:pt idx="2">
                  <c:v>0.49852874480783699</c:v>
                </c:pt>
                <c:pt idx="3">
                  <c:v>0.47908179238939302</c:v>
                </c:pt>
                <c:pt idx="4">
                  <c:v>0.46011232131922403</c:v>
                </c:pt>
                <c:pt idx="5">
                  <c:v>0.48144058478384683</c:v>
                </c:pt>
                <c:pt idx="6">
                  <c:v>0.49717036067077408</c:v>
                </c:pt>
                <c:pt idx="7">
                  <c:v>0.55592439778222869</c:v>
                </c:pt>
                <c:pt idx="8">
                  <c:v>0.56515212352968236</c:v>
                </c:pt>
                <c:pt idx="9">
                  <c:v>0.61224841747404479</c:v>
                </c:pt>
                <c:pt idx="10">
                  <c:v>0.60775449032707829</c:v>
                </c:pt>
                <c:pt idx="11">
                  <c:v>0.5466541331694027</c:v>
                </c:pt>
                <c:pt idx="12">
                  <c:v>0.62877634000197313</c:v>
                </c:pt>
                <c:pt idx="13">
                  <c:v>0.71482892309780888</c:v>
                </c:pt>
                <c:pt idx="14">
                  <c:v>0.63834397168897472</c:v>
                </c:pt>
                <c:pt idx="15">
                  <c:v>0.56935950763463472</c:v>
                </c:pt>
                <c:pt idx="16">
                  <c:v>0.60342002781442483</c:v>
                </c:pt>
                <c:pt idx="17">
                  <c:v>0.57118052914155515</c:v>
                </c:pt>
                <c:pt idx="18">
                  <c:v>0.56901071589909169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3B76-4715-962D-8D670718AA43}"/>
            </c:ext>
          </c:extLst>
        </c:ser>
        <c:ser>
          <c:idx val="6"/>
          <c:order val="7"/>
          <c:tx>
            <c:strRef>
              <c:f>'Výzkumníci-kraje'!$A$29</c:f>
              <c:strCache>
                <c:ptCount val="1"/>
                <c:pt idx="0">
                  <c:v>Liberecký kraj</c:v>
                </c:pt>
              </c:strCache>
            </c:strRef>
          </c:tx>
          <c:spPr>
            <a:ln w="19050"/>
          </c:spPr>
          <c:marker>
            <c:symbol val="none"/>
          </c:marker>
          <c:cat>
            <c:numRef>
              <c:f>'Výzkumníci-kraje'!$B$21:$T$21</c:f>
              <c:numCache>
                <c:formatCode>General</c:formatCode>
                <c:ptCount val="19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  <c:pt idx="12">
                  <c:v>2017</c:v>
                </c:pt>
                <c:pt idx="13">
                  <c:v>2018</c:v>
                </c:pt>
                <c:pt idx="14">
                  <c:v>2019</c:v>
                </c:pt>
                <c:pt idx="15">
                  <c:v>2020</c:v>
                </c:pt>
                <c:pt idx="16">
                  <c:v>2021</c:v>
                </c:pt>
                <c:pt idx="17">
                  <c:v>2022</c:v>
                </c:pt>
                <c:pt idx="18">
                  <c:v>2023</c:v>
                </c:pt>
              </c:numCache>
            </c:numRef>
          </c:cat>
          <c:val>
            <c:numRef>
              <c:f>'Výzkumníci-kraje'!$B$29:$T$29</c:f>
              <c:numCache>
                <c:formatCode>#\ ##0.0</c:formatCode>
                <c:ptCount val="19"/>
                <c:pt idx="0">
                  <c:v>1.5621246509195175</c:v>
                </c:pt>
                <c:pt idx="1">
                  <c:v>2.3131883560608002</c:v>
                </c:pt>
                <c:pt idx="2">
                  <c:v>1.8182970037652537</c:v>
                </c:pt>
                <c:pt idx="3">
                  <c:v>1.686714931503706</c:v>
                </c:pt>
                <c:pt idx="4">
                  <c:v>1.3343536388902832</c:v>
                </c:pt>
                <c:pt idx="5">
                  <c:v>1.4466735687159682</c:v>
                </c:pt>
                <c:pt idx="6">
                  <c:v>2.2621492038928905</c:v>
                </c:pt>
                <c:pt idx="7">
                  <c:v>2.1402956043530104</c:v>
                </c:pt>
                <c:pt idx="8">
                  <c:v>2.2271573506236417</c:v>
                </c:pt>
                <c:pt idx="9">
                  <c:v>2.4050803759232289</c:v>
                </c:pt>
                <c:pt idx="10">
                  <c:v>2.5169633748679261</c:v>
                </c:pt>
                <c:pt idx="11">
                  <c:v>2.3021418017274398</c:v>
                </c:pt>
                <c:pt idx="12">
                  <c:v>2.2990822290221997</c:v>
                </c:pt>
                <c:pt idx="13">
                  <c:v>2.2598803275364334</c:v>
                </c:pt>
                <c:pt idx="14">
                  <c:v>2.3577945670410756</c:v>
                </c:pt>
                <c:pt idx="15">
                  <c:v>2.2778329644815312</c:v>
                </c:pt>
                <c:pt idx="16">
                  <c:v>2.8609918754858259</c:v>
                </c:pt>
                <c:pt idx="17">
                  <c:v>2.4088426701669903</c:v>
                </c:pt>
                <c:pt idx="18">
                  <c:v>2.5477584774115569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3B76-4715-962D-8D670718AA43}"/>
            </c:ext>
          </c:extLst>
        </c:ser>
        <c:ser>
          <c:idx val="7"/>
          <c:order val="8"/>
          <c:tx>
            <c:strRef>
              <c:f>'Výzkumníci-kraje'!$A$30</c:f>
              <c:strCache>
                <c:ptCount val="1"/>
                <c:pt idx="0">
                  <c:v>Královéhradecký kraj</c:v>
                </c:pt>
              </c:strCache>
            </c:strRef>
          </c:tx>
          <c:spPr>
            <a:ln w="19050"/>
          </c:spPr>
          <c:marker>
            <c:symbol val="none"/>
          </c:marker>
          <c:cat>
            <c:numRef>
              <c:f>'Výzkumníci-kraje'!$B$21:$T$21</c:f>
              <c:numCache>
                <c:formatCode>General</c:formatCode>
                <c:ptCount val="19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  <c:pt idx="12">
                  <c:v>2017</c:v>
                </c:pt>
                <c:pt idx="13">
                  <c:v>2018</c:v>
                </c:pt>
                <c:pt idx="14">
                  <c:v>2019</c:v>
                </c:pt>
                <c:pt idx="15">
                  <c:v>2020</c:v>
                </c:pt>
                <c:pt idx="16">
                  <c:v>2021</c:v>
                </c:pt>
                <c:pt idx="17">
                  <c:v>2022</c:v>
                </c:pt>
                <c:pt idx="18">
                  <c:v>2023</c:v>
                </c:pt>
              </c:numCache>
            </c:numRef>
          </c:cat>
          <c:val>
            <c:numRef>
              <c:f>'Výzkumníci-kraje'!$B$30:$T$30</c:f>
              <c:numCache>
                <c:formatCode>#\ ##0.0</c:formatCode>
                <c:ptCount val="19"/>
                <c:pt idx="0">
                  <c:v>1.0332947582271761</c:v>
                </c:pt>
                <c:pt idx="1">
                  <c:v>1.1674574866787344</c:v>
                </c:pt>
                <c:pt idx="2">
                  <c:v>1.3421887096451921</c:v>
                </c:pt>
                <c:pt idx="3">
                  <c:v>1.3710680688619779</c:v>
                </c:pt>
                <c:pt idx="4">
                  <c:v>1.2888086259785647</c:v>
                </c:pt>
                <c:pt idx="5">
                  <c:v>1.3407281127772888</c:v>
                </c:pt>
                <c:pt idx="6">
                  <c:v>1.5294952170381733</c:v>
                </c:pt>
                <c:pt idx="7">
                  <c:v>1.4217005096784687</c:v>
                </c:pt>
                <c:pt idx="8">
                  <c:v>1.6068070819287277</c:v>
                </c:pt>
                <c:pt idx="9">
                  <c:v>1.5336523299439941</c:v>
                </c:pt>
                <c:pt idx="10">
                  <c:v>1.6472954541331832</c:v>
                </c:pt>
                <c:pt idx="11">
                  <c:v>1.6910287507133792</c:v>
                </c:pt>
                <c:pt idx="12">
                  <c:v>1.9081190246220034</c:v>
                </c:pt>
                <c:pt idx="13">
                  <c:v>1.9365815730771638</c:v>
                </c:pt>
                <c:pt idx="14">
                  <c:v>2.0553662707812244</c:v>
                </c:pt>
                <c:pt idx="15">
                  <c:v>1.9847644719909718</c:v>
                </c:pt>
                <c:pt idx="16">
                  <c:v>2.0215875269106207</c:v>
                </c:pt>
                <c:pt idx="17">
                  <c:v>2.034883218343607</c:v>
                </c:pt>
                <c:pt idx="18">
                  <c:v>1.9331653612060553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3B76-4715-962D-8D670718AA43}"/>
            </c:ext>
          </c:extLst>
        </c:ser>
        <c:ser>
          <c:idx val="8"/>
          <c:order val="9"/>
          <c:tx>
            <c:strRef>
              <c:f>'Výzkumníci-kraje'!$A$31</c:f>
              <c:strCache>
                <c:ptCount val="1"/>
                <c:pt idx="0">
                  <c:v>Pardubický kraj</c:v>
                </c:pt>
              </c:strCache>
            </c:strRef>
          </c:tx>
          <c:spPr>
            <a:ln w="19050"/>
          </c:spPr>
          <c:marker>
            <c:symbol val="none"/>
          </c:marker>
          <c:cat>
            <c:numRef>
              <c:f>'Výzkumníci-kraje'!$B$21:$T$21</c:f>
              <c:numCache>
                <c:formatCode>General</c:formatCode>
                <c:ptCount val="19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  <c:pt idx="12">
                  <c:v>2017</c:v>
                </c:pt>
                <c:pt idx="13">
                  <c:v>2018</c:v>
                </c:pt>
                <c:pt idx="14">
                  <c:v>2019</c:v>
                </c:pt>
                <c:pt idx="15">
                  <c:v>2020</c:v>
                </c:pt>
                <c:pt idx="16">
                  <c:v>2021</c:v>
                </c:pt>
                <c:pt idx="17">
                  <c:v>2022</c:v>
                </c:pt>
                <c:pt idx="18">
                  <c:v>2023</c:v>
                </c:pt>
              </c:numCache>
            </c:numRef>
          </c:cat>
          <c:val>
            <c:numRef>
              <c:f>'Výzkumníci-kraje'!$B$31:$T$31</c:f>
              <c:numCache>
                <c:formatCode>#\ ##0.0</c:formatCode>
                <c:ptCount val="19"/>
                <c:pt idx="0">
                  <c:v>1.8730648814268729</c:v>
                </c:pt>
                <c:pt idx="1">
                  <c:v>2.1910615065271259</c:v>
                </c:pt>
                <c:pt idx="2">
                  <c:v>2.2835214109852009</c:v>
                </c:pt>
                <c:pt idx="3">
                  <c:v>2.2899603467373164</c:v>
                </c:pt>
                <c:pt idx="4">
                  <c:v>2.2092690378158752</c:v>
                </c:pt>
                <c:pt idx="5">
                  <c:v>2.1299760921559834</c:v>
                </c:pt>
                <c:pt idx="6">
                  <c:v>2.259922878007206</c:v>
                </c:pt>
                <c:pt idx="7">
                  <c:v>2.6091352397034138</c:v>
                </c:pt>
                <c:pt idx="8">
                  <c:v>2.4962074601429687</c:v>
                </c:pt>
                <c:pt idx="9">
                  <c:v>2.4732858272186693</c:v>
                </c:pt>
                <c:pt idx="10">
                  <c:v>2.2036915371905308</c:v>
                </c:pt>
                <c:pt idx="11">
                  <c:v>2.2086779222149135</c:v>
                </c:pt>
                <c:pt idx="12">
                  <c:v>2.3072217344302057</c:v>
                </c:pt>
                <c:pt idx="13">
                  <c:v>2.3054455867878825</c:v>
                </c:pt>
                <c:pt idx="14">
                  <c:v>2.4797906754370636</c:v>
                </c:pt>
                <c:pt idx="15">
                  <c:v>2.7561412540904122</c:v>
                </c:pt>
                <c:pt idx="16">
                  <c:v>2.7018404989299847</c:v>
                </c:pt>
                <c:pt idx="17">
                  <c:v>2.5999713563589224</c:v>
                </c:pt>
                <c:pt idx="18">
                  <c:v>2.5967661028585671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3B76-4715-962D-8D670718AA43}"/>
            </c:ext>
          </c:extLst>
        </c:ser>
        <c:ser>
          <c:idx val="9"/>
          <c:order val="10"/>
          <c:tx>
            <c:strRef>
              <c:f>'Výzkumníci-kraje'!$A$32</c:f>
              <c:strCache>
                <c:ptCount val="1"/>
                <c:pt idx="0">
                  <c:v>Kraj Vysočina</c:v>
                </c:pt>
              </c:strCache>
            </c:strRef>
          </c:tx>
          <c:spPr>
            <a:ln w="19050"/>
          </c:spPr>
          <c:marker>
            <c:symbol val="none"/>
          </c:marker>
          <c:cat>
            <c:numRef>
              <c:f>'Výzkumníci-kraje'!$B$21:$T$21</c:f>
              <c:numCache>
                <c:formatCode>General</c:formatCode>
                <c:ptCount val="19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  <c:pt idx="12">
                  <c:v>2017</c:v>
                </c:pt>
                <c:pt idx="13">
                  <c:v>2018</c:v>
                </c:pt>
                <c:pt idx="14">
                  <c:v>2019</c:v>
                </c:pt>
                <c:pt idx="15">
                  <c:v>2020</c:v>
                </c:pt>
                <c:pt idx="16">
                  <c:v>2021</c:v>
                </c:pt>
                <c:pt idx="17">
                  <c:v>2022</c:v>
                </c:pt>
                <c:pt idx="18">
                  <c:v>2023</c:v>
                </c:pt>
              </c:numCache>
            </c:numRef>
          </c:cat>
          <c:val>
            <c:numRef>
              <c:f>'Výzkumníci-kraje'!$B$32:$T$32</c:f>
              <c:numCache>
                <c:formatCode>#\ ##0.0</c:formatCode>
                <c:ptCount val="19"/>
                <c:pt idx="0">
                  <c:v>0.6994389313725492</c:v>
                </c:pt>
                <c:pt idx="1">
                  <c:v>0.47323730126742752</c:v>
                </c:pt>
                <c:pt idx="2">
                  <c:v>0.4875773429192965</c:v>
                </c:pt>
                <c:pt idx="3">
                  <c:v>0.75399146945782081</c:v>
                </c:pt>
                <c:pt idx="4">
                  <c:v>0.70256833013472941</c:v>
                </c:pt>
                <c:pt idx="5">
                  <c:v>0.65988111888111889</c:v>
                </c:pt>
                <c:pt idx="6">
                  <c:v>0.7194091278429291</c:v>
                </c:pt>
                <c:pt idx="7">
                  <c:v>0.77586878722194119</c:v>
                </c:pt>
                <c:pt idx="8">
                  <c:v>0.8931378177629955</c:v>
                </c:pt>
                <c:pt idx="9">
                  <c:v>1.0392629498476489</c:v>
                </c:pt>
                <c:pt idx="10">
                  <c:v>1.0359024213602561</c:v>
                </c:pt>
                <c:pt idx="11">
                  <c:v>1.0091069058876154</c:v>
                </c:pt>
                <c:pt idx="12">
                  <c:v>1.1086977665722366</c:v>
                </c:pt>
                <c:pt idx="13">
                  <c:v>1.2066959540078905</c:v>
                </c:pt>
                <c:pt idx="14">
                  <c:v>1.2508183642840573</c:v>
                </c:pt>
                <c:pt idx="15">
                  <c:v>1.3199968826898416</c:v>
                </c:pt>
                <c:pt idx="16">
                  <c:v>1.3215118670486692</c:v>
                </c:pt>
                <c:pt idx="17">
                  <c:v>1.3194173442072974</c:v>
                </c:pt>
                <c:pt idx="18">
                  <c:v>1.2496957947203096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3B76-4715-962D-8D670718AA43}"/>
            </c:ext>
          </c:extLst>
        </c:ser>
        <c:ser>
          <c:idx val="10"/>
          <c:order val="11"/>
          <c:tx>
            <c:strRef>
              <c:f>'Výzkumníci-kraje'!$A$33</c:f>
              <c:strCache>
                <c:ptCount val="1"/>
                <c:pt idx="0">
                  <c:v>Jihomoravský kraj</c:v>
                </c:pt>
              </c:strCache>
            </c:strRef>
          </c:tx>
          <c:spPr>
            <a:ln w="19050"/>
          </c:spPr>
          <c:marker>
            <c:symbol val="none"/>
          </c:marker>
          <c:cat>
            <c:numRef>
              <c:f>'Výzkumníci-kraje'!$B$21:$T$21</c:f>
              <c:numCache>
                <c:formatCode>General</c:formatCode>
                <c:ptCount val="19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  <c:pt idx="12">
                  <c:v>2017</c:v>
                </c:pt>
                <c:pt idx="13">
                  <c:v>2018</c:v>
                </c:pt>
                <c:pt idx="14">
                  <c:v>2019</c:v>
                </c:pt>
                <c:pt idx="15">
                  <c:v>2020</c:v>
                </c:pt>
                <c:pt idx="16">
                  <c:v>2021</c:v>
                </c:pt>
                <c:pt idx="17">
                  <c:v>2022</c:v>
                </c:pt>
                <c:pt idx="18">
                  <c:v>2023</c:v>
                </c:pt>
              </c:numCache>
            </c:numRef>
          </c:cat>
          <c:val>
            <c:numRef>
              <c:f>'Výzkumníci-kraje'!$B$33:$T$33</c:f>
              <c:numCache>
                <c:formatCode>#\ ##0.0</c:formatCode>
                <c:ptCount val="19"/>
                <c:pt idx="0">
                  <c:v>3.1994003841519203</c:v>
                </c:pt>
                <c:pt idx="1">
                  <c:v>3.5731175784047609</c:v>
                </c:pt>
                <c:pt idx="2">
                  <c:v>3.7604938256382421</c:v>
                </c:pt>
                <c:pt idx="3">
                  <c:v>4.6127341106928483</c:v>
                </c:pt>
                <c:pt idx="4">
                  <c:v>4.4476711573561607</c:v>
                </c:pt>
                <c:pt idx="5">
                  <c:v>4.6662097912410561</c:v>
                </c:pt>
                <c:pt idx="6">
                  <c:v>4.4333757715949984</c:v>
                </c:pt>
                <c:pt idx="7">
                  <c:v>5.4416838268179877</c:v>
                </c:pt>
                <c:pt idx="8">
                  <c:v>5.3772402973873357</c:v>
                </c:pt>
                <c:pt idx="9">
                  <c:v>6.189916890041502</c:v>
                </c:pt>
                <c:pt idx="10">
                  <c:v>6.972284496017684</c:v>
                </c:pt>
                <c:pt idx="11">
                  <c:v>6.8801233298543405</c:v>
                </c:pt>
                <c:pt idx="12">
                  <c:v>6.6361152080667329</c:v>
                </c:pt>
                <c:pt idx="13">
                  <c:v>6.1652400362586857</c:v>
                </c:pt>
                <c:pt idx="14">
                  <c:v>6.5182032800338217</c:v>
                </c:pt>
                <c:pt idx="15">
                  <c:v>7.4186474163047826</c:v>
                </c:pt>
                <c:pt idx="16">
                  <c:v>8.7684074907349903</c:v>
                </c:pt>
                <c:pt idx="17">
                  <c:v>8.4076592595360289</c:v>
                </c:pt>
                <c:pt idx="18">
                  <c:v>7.9920550537264532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3B76-4715-962D-8D670718AA43}"/>
            </c:ext>
          </c:extLst>
        </c:ser>
        <c:ser>
          <c:idx val="11"/>
          <c:order val="12"/>
          <c:tx>
            <c:strRef>
              <c:f>'Výzkumníci-kraje'!$A$34</c:f>
              <c:strCache>
                <c:ptCount val="1"/>
                <c:pt idx="0">
                  <c:v>Olomoucký kraj</c:v>
                </c:pt>
              </c:strCache>
            </c:strRef>
          </c:tx>
          <c:spPr>
            <a:ln w="19050"/>
          </c:spPr>
          <c:marker>
            <c:symbol val="none"/>
          </c:marker>
          <c:cat>
            <c:numRef>
              <c:f>'Výzkumníci-kraje'!$B$21:$T$21</c:f>
              <c:numCache>
                <c:formatCode>General</c:formatCode>
                <c:ptCount val="19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  <c:pt idx="12">
                  <c:v>2017</c:v>
                </c:pt>
                <c:pt idx="13">
                  <c:v>2018</c:v>
                </c:pt>
                <c:pt idx="14">
                  <c:v>2019</c:v>
                </c:pt>
                <c:pt idx="15">
                  <c:v>2020</c:v>
                </c:pt>
                <c:pt idx="16">
                  <c:v>2021</c:v>
                </c:pt>
                <c:pt idx="17">
                  <c:v>2022</c:v>
                </c:pt>
                <c:pt idx="18">
                  <c:v>2023</c:v>
                </c:pt>
              </c:numCache>
            </c:numRef>
          </c:cat>
          <c:val>
            <c:numRef>
              <c:f>'Výzkumníci-kraje'!$B$34:$T$34</c:f>
              <c:numCache>
                <c:formatCode>#\ ##0.0</c:formatCode>
                <c:ptCount val="19"/>
                <c:pt idx="0">
                  <c:v>1.5515094580277038</c:v>
                </c:pt>
                <c:pt idx="1">
                  <c:v>1.5504362448645108</c:v>
                </c:pt>
                <c:pt idx="2">
                  <c:v>1.6276034022994244</c:v>
                </c:pt>
                <c:pt idx="3">
                  <c:v>1.6664841965529389</c:v>
                </c:pt>
                <c:pt idx="4">
                  <c:v>1.577796384425457</c:v>
                </c:pt>
                <c:pt idx="5">
                  <c:v>1.7206889619284955</c:v>
                </c:pt>
                <c:pt idx="6">
                  <c:v>1.8865263333375075</c:v>
                </c:pt>
                <c:pt idx="7">
                  <c:v>2.3333643940379751</c:v>
                </c:pt>
                <c:pt idx="8">
                  <c:v>2.7025760964660823</c:v>
                </c:pt>
                <c:pt idx="9">
                  <c:v>2.9952226819617382</c:v>
                </c:pt>
                <c:pt idx="10">
                  <c:v>3.1470347775289969</c:v>
                </c:pt>
                <c:pt idx="11">
                  <c:v>3.1845959279839642</c:v>
                </c:pt>
                <c:pt idx="12">
                  <c:v>2.6596867307189318</c:v>
                </c:pt>
                <c:pt idx="13">
                  <c:v>2.9004224542780515</c:v>
                </c:pt>
                <c:pt idx="14">
                  <c:v>3.2892356498461717</c:v>
                </c:pt>
                <c:pt idx="15">
                  <c:v>3.0525315237545829</c:v>
                </c:pt>
                <c:pt idx="16">
                  <c:v>3.7432860141257858</c:v>
                </c:pt>
                <c:pt idx="17">
                  <c:v>3.621178714636919</c:v>
                </c:pt>
                <c:pt idx="18">
                  <c:v>3.7565241591022964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3B76-4715-962D-8D670718AA43}"/>
            </c:ext>
          </c:extLst>
        </c:ser>
        <c:ser>
          <c:idx val="12"/>
          <c:order val="13"/>
          <c:tx>
            <c:strRef>
              <c:f>'Výzkumníci-kraje'!$A$35</c:f>
              <c:strCache>
                <c:ptCount val="1"/>
                <c:pt idx="0">
                  <c:v>Zlínský kraj</c:v>
                </c:pt>
              </c:strCache>
            </c:strRef>
          </c:tx>
          <c:spPr>
            <a:ln w="19050"/>
          </c:spPr>
          <c:marker>
            <c:symbol val="none"/>
          </c:marker>
          <c:cat>
            <c:numRef>
              <c:f>'Výzkumníci-kraje'!$B$21:$T$21</c:f>
              <c:numCache>
                <c:formatCode>General</c:formatCode>
                <c:ptCount val="19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  <c:pt idx="12">
                  <c:v>2017</c:v>
                </c:pt>
                <c:pt idx="13">
                  <c:v>2018</c:v>
                </c:pt>
                <c:pt idx="14">
                  <c:v>2019</c:v>
                </c:pt>
                <c:pt idx="15">
                  <c:v>2020</c:v>
                </c:pt>
                <c:pt idx="16">
                  <c:v>2021</c:v>
                </c:pt>
                <c:pt idx="17">
                  <c:v>2022</c:v>
                </c:pt>
                <c:pt idx="18">
                  <c:v>2023</c:v>
                </c:pt>
              </c:numCache>
            </c:numRef>
          </c:cat>
          <c:val>
            <c:numRef>
              <c:f>'Výzkumníci-kraje'!$B$35:$T$35</c:f>
              <c:numCache>
                <c:formatCode>#\ ##0.0</c:formatCode>
                <c:ptCount val="19"/>
                <c:pt idx="0">
                  <c:v>1.1435877648628923</c:v>
                </c:pt>
                <c:pt idx="1">
                  <c:v>1.3211354131171495</c:v>
                </c:pt>
                <c:pt idx="2">
                  <c:v>1.2371601101694922</c:v>
                </c:pt>
                <c:pt idx="3">
                  <c:v>1.3933379011888269</c:v>
                </c:pt>
                <c:pt idx="4">
                  <c:v>1.3465617289274705</c:v>
                </c:pt>
                <c:pt idx="5">
                  <c:v>1.3732085208287119</c:v>
                </c:pt>
                <c:pt idx="6">
                  <c:v>1.4657049064104917</c:v>
                </c:pt>
                <c:pt idx="7">
                  <c:v>1.6512502655962358</c:v>
                </c:pt>
                <c:pt idx="8">
                  <c:v>1.8735417682417483</c:v>
                </c:pt>
                <c:pt idx="9">
                  <c:v>1.9009611593144073</c:v>
                </c:pt>
                <c:pt idx="10">
                  <c:v>1.9424891848543495</c:v>
                </c:pt>
                <c:pt idx="11">
                  <c:v>2.0489936336553418</c:v>
                </c:pt>
                <c:pt idx="12">
                  <c:v>2.3393248002838836</c:v>
                </c:pt>
                <c:pt idx="13">
                  <c:v>2.2759987202854286</c:v>
                </c:pt>
                <c:pt idx="14">
                  <c:v>2.4282207028775056</c:v>
                </c:pt>
                <c:pt idx="15">
                  <c:v>2.3773250260425072</c:v>
                </c:pt>
                <c:pt idx="16">
                  <c:v>2.6044883869349698</c:v>
                </c:pt>
                <c:pt idx="17">
                  <c:v>2.6758491337167172</c:v>
                </c:pt>
                <c:pt idx="18">
                  <c:v>2.5984159267384412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D-3B76-4715-962D-8D670718AA43}"/>
            </c:ext>
          </c:extLst>
        </c:ser>
        <c:ser>
          <c:idx val="13"/>
          <c:order val="14"/>
          <c:tx>
            <c:strRef>
              <c:f>'Výzkumníci-kraje'!$A$36</c:f>
              <c:strCache>
                <c:ptCount val="1"/>
                <c:pt idx="0">
                  <c:v>Moravskoslezský kraj</c:v>
                </c:pt>
              </c:strCache>
            </c:strRef>
          </c:tx>
          <c:spPr>
            <a:ln w="19050"/>
          </c:spPr>
          <c:marker>
            <c:symbol val="none"/>
          </c:marker>
          <c:cat>
            <c:numRef>
              <c:f>'Výzkumníci-kraje'!$B$21:$T$21</c:f>
              <c:numCache>
                <c:formatCode>General</c:formatCode>
                <c:ptCount val="19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  <c:pt idx="12">
                  <c:v>2017</c:v>
                </c:pt>
                <c:pt idx="13">
                  <c:v>2018</c:v>
                </c:pt>
                <c:pt idx="14">
                  <c:v>2019</c:v>
                </c:pt>
                <c:pt idx="15">
                  <c:v>2020</c:v>
                </c:pt>
                <c:pt idx="16">
                  <c:v>2021</c:v>
                </c:pt>
                <c:pt idx="17">
                  <c:v>2022</c:v>
                </c:pt>
                <c:pt idx="18">
                  <c:v>2023</c:v>
                </c:pt>
              </c:numCache>
            </c:numRef>
          </c:cat>
          <c:val>
            <c:numRef>
              <c:f>'Výzkumníci-kraje'!$B$36:$T$36</c:f>
              <c:numCache>
                <c:formatCode>#\ ##0.0</c:formatCode>
                <c:ptCount val="19"/>
                <c:pt idx="0">
                  <c:v>1.0178640833318024</c:v>
                </c:pt>
                <c:pt idx="1">
                  <c:v>1.1234392223753888</c:v>
                </c:pt>
                <c:pt idx="2">
                  <c:v>1.22507806227853</c:v>
                </c:pt>
                <c:pt idx="3">
                  <c:v>1.3074208546371369</c:v>
                </c:pt>
                <c:pt idx="4">
                  <c:v>1.4721544539746878</c:v>
                </c:pt>
                <c:pt idx="5">
                  <c:v>1.4546273596312156</c:v>
                </c:pt>
                <c:pt idx="6">
                  <c:v>1.6615322977123639</c:v>
                </c:pt>
                <c:pt idx="7">
                  <c:v>2.1338647678691096</c:v>
                </c:pt>
                <c:pt idx="8">
                  <c:v>1.5911038521214151</c:v>
                </c:pt>
                <c:pt idx="9">
                  <c:v>1.7506915387276769</c:v>
                </c:pt>
                <c:pt idx="10">
                  <c:v>2.0114686568318696</c:v>
                </c:pt>
                <c:pt idx="11">
                  <c:v>2.109927009775332</c:v>
                </c:pt>
                <c:pt idx="12">
                  <c:v>2.236654911937324</c:v>
                </c:pt>
                <c:pt idx="13">
                  <c:v>2.3889385340410589</c:v>
                </c:pt>
                <c:pt idx="14">
                  <c:v>2.2560673863204022</c:v>
                </c:pt>
                <c:pt idx="15">
                  <c:v>2.3562753770385036</c:v>
                </c:pt>
                <c:pt idx="16">
                  <c:v>2.3344770010314218</c:v>
                </c:pt>
                <c:pt idx="17">
                  <c:v>2.3281501512930305</c:v>
                </c:pt>
                <c:pt idx="18">
                  <c:v>2.2183188611256983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E-3B76-4715-962D-8D670718AA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9375360"/>
        <c:axId val="139376896"/>
      </c:lineChart>
      <c:catAx>
        <c:axId val="139375360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txPr>
          <a:bodyPr rot="-2700000"/>
          <a:lstStyle/>
          <a:p>
            <a:pPr>
              <a:defRPr/>
            </a:pPr>
            <a:endParaRPr lang="cs-CZ"/>
          </a:p>
        </c:txPr>
        <c:crossAx val="139376896"/>
        <c:crosses val="autoZero"/>
        <c:auto val="1"/>
        <c:lblAlgn val="ctr"/>
        <c:lblOffset val="100"/>
        <c:tickLblSkip val="1"/>
        <c:tickMarkSkip val="3"/>
        <c:noMultiLvlLbl val="0"/>
      </c:catAx>
      <c:valAx>
        <c:axId val="139376896"/>
        <c:scaling>
          <c:orientation val="minMax"/>
          <c:max val="1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b="0"/>
                </a:pPr>
                <a:r>
                  <a:rPr lang="cs-CZ" b="0"/>
                  <a:t>počet zaměstnanců VaV  (FTE)  na 1000 obyvatel</a:t>
                </a:r>
              </a:p>
            </c:rich>
          </c:tx>
          <c:layout>
            <c:manualLayout>
              <c:xMode val="edge"/>
              <c:yMode val="edge"/>
              <c:x val="1.1226248219436174E-2"/>
              <c:y val="0.13513434990095716"/>
            </c:manualLayout>
          </c:layout>
          <c:overlay val="0"/>
        </c:title>
        <c:numFmt formatCode="#,##0_ ;\-#,##0\ " sourceLinked="0"/>
        <c:majorTickMark val="out"/>
        <c:minorTickMark val="none"/>
        <c:tickLblPos val="nextTo"/>
        <c:crossAx val="139375360"/>
        <c:crosses val="autoZero"/>
        <c:crossBetween val="midCat"/>
      </c:valAx>
    </c:plotArea>
    <c:legend>
      <c:legendPos val="r"/>
      <c:layout>
        <c:manualLayout>
          <c:xMode val="edge"/>
          <c:yMode val="edge"/>
          <c:x val="0.73759819356058565"/>
          <c:y val="8.2285764755820723E-2"/>
          <c:w val="0.25981087996378605"/>
          <c:h val="0.80919469681674405"/>
        </c:manualLayout>
      </c:layout>
      <c:overlay val="0"/>
    </c:legend>
    <c:plotVisOnly val="1"/>
    <c:dispBlanksAs val="gap"/>
    <c:showDLblsOverMax val="0"/>
  </c:chart>
  <c:spPr>
    <a:ln>
      <a:solidFill>
        <a:sysClr val="window" lastClr="FFFFFF">
          <a:lumMod val="75000"/>
        </a:sysClr>
      </a:solidFill>
    </a:ln>
  </c:spPr>
  <c:txPr>
    <a:bodyPr/>
    <a:lstStyle/>
    <a:p>
      <a:pPr>
        <a:defRPr sz="1200">
          <a:latin typeface="Arial" pitchFamily="34" charset="0"/>
          <a:cs typeface="Arial" pitchFamily="34" charset="0"/>
        </a:defRPr>
      </a:pPr>
      <a:endParaRPr lang="cs-CZ"/>
    </a:p>
  </c:txPr>
  <c:externalData r:id="rId2">
    <c:autoUpdate val="0"/>
  </c:externalData>
  <c:userShapes r:id="rId3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cs-CZ"/>
              <a:t>Výdaje na VaV v Plzeňském kraji podle zdrojů financování</a:t>
            </a:r>
          </a:p>
        </c:rich>
      </c:tx>
      <c:layout>
        <c:manualLayout>
          <c:xMode val="edge"/>
          <c:yMode val="edge"/>
          <c:x val="0.11180681161551058"/>
          <c:y val="1.0884680828342571E-2"/>
        </c:manualLayout>
      </c:layout>
      <c:overlay val="1"/>
    </c:title>
    <c:autoTitleDeleted val="0"/>
    <c:plotArea>
      <c:layout>
        <c:manualLayout>
          <c:layoutTarget val="inner"/>
          <c:xMode val="edge"/>
          <c:yMode val="edge"/>
          <c:x val="0.14009884740709339"/>
          <c:y val="9.3066939747254829E-2"/>
          <c:w val="0.66852269113860863"/>
          <c:h val="0.77049031565363979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'VýdajeVaV_dle zdroju1'!$A$20</c:f>
              <c:strCache>
                <c:ptCount val="1"/>
                <c:pt idx="0">
                  <c:v>Podnikatelské</c:v>
                </c:pt>
              </c:strCache>
            </c:strRef>
          </c:tx>
          <c:spPr>
            <a:solidFill>
              <a:srgbClr val="92D050"/>
            </a:solidFill>
          </c:spPr>
          <c:invertIfNegative val="0"/>
          <c:dLbls>
            <c:dLbl>
              <c:idx val="9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0EF-46BD-A2C0-E30C78D405F1}"/>
                </c:ext>
              </c:extLst>
            </c:dLbl>
            <c:dLbl>
              <c:idx val="11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0EF-46BD-A2C0-E30C78D405F1}"/>
                </c:ext>
              </c:extLst>
            </c:dLbl>
            <c:dLbl>
              <c:idx val="14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9AC1-4FC5-B9B7-7262FC1F41A8}"/>
                </c:ext>
              </c:extLst>
            </c:dLbl>
            <c:dLbl>
              <c:idx val="15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AC1-4FC5-B9B7-7262FC1F41A8}"/>
                </c:ext>
              </c:extLst>
            </c:dLbl>
            <c:dLbl>
              <c:idx val="16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AC1-4FC5-B9B7-7262FC1F41A8}"/>
                </c:ext>
              </c:extLst>
            </c:dLbl>
            <c:dLbl>
              <c:idx val="17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AC1-4FC5-B9B7-7262FC1F41A8}"/>
                </c:ext>
              </c:extLst>
            </c:dLbl>
            <c:dLbl>
              <c:idx val="18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AC1-4FC5-B9B7-7262FC1F41A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vert="horz"/>
              <a:lstStyle/>
              <a:p>
                <a:pPr>
                  <a:defRPr/>
                </a:pPr>
                <a:endParaRPr lang="cs-CZ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'VýdajeVaV_dle zdroju1'!$B$3:$T$3</c:f>
              <c:numCache>
                <c:formatCode>####" "</c:formatCode>
                <c:ptCount val="19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  <c:pt idx="12">
                  <c:v>2017</c:v>
                </c:pt>
                <c:pt idx="13">
                  <c:v>2018</c:v>
                </c:pt>
                <c:pt idx="14">
                  <c:v>2019</c:v>
                </c:pt>
                <c:pt idx="15">
                  <c:v>2020</c:v>
                </c:pt>
                <c:pt idx="16">
                  <c:v>2021</c:v>
                </c:pt>
                <c:pt idx="17">
                  <c:v>2022</c:v>
                </c:pt>
                <c:pt idx="18">
                  <c:v>2023</c:v>
                </c:pt>
              </c:numCache>
            </c:numRef>
          </c:cat>
          <c:val>
            <c:numRef>
              <c:f>'VýdajeVaV_dle zdroju1'!$B$20:$T$20</c:f>
              <c:numCache>
                <c:formatCode>#\ ##0" "</c:formatCode>
                <c:ptCount val="19"/>
                <c:pt idx="0">
                  <c:v>700.16266999999982</c:v>
                </c:pt>
                <c:pt idx="1">
                  <c:v>778.91356000000007</c:v>
                </c:pt>
                <c:pt idx="2">
                  <c:v>799.55337999999972</c:v>
                </c:pt>
                <c:pt idx="3">
                  <c:v>1165.9550400000001</c:v>
                </c:pt>
                <c:pt idx="4">
                  <c:v>991.14623999999992</c:v>
                </c:pt>
                <c:pt idx="5">
                  <c:v>1611.8016499999999</c:v>
                </c:pt>
                <c:pt idx="6">
                  <c:v>2228.3592499999995</c:v>
                </c:pt>
                <c:pt idx="7">
                  <c:v>2438.7744299999981</c:v>
                </c:pt>
                <c:pt idx="8">
                  <c:v>2279.9536899999994</c:v>
                </c:pt>
                <c:pt idx="9">
                  <c:v>2680.96983</c:v>
                </c:pt>
                <c:pt idx="10">
                  <c:v>2666.7159999999985</c:v>
                </c:pt>
                <c:pt idx="11">
                  <c:v>2458.3642409768481</c:v>
                </c:pt>
                <c:pt idx="12">
                  <c:v>2535.4071223947108</c:v>
                </c:pt>
                <c:pt idx="13">
                  <c:v>2926.4203680524597</c:v>
                </c:pt>
                <c:pt idx="14">
                  <c:v>3550.7500049559849</c:v>
                </c:pt>
                <c:pt idx="15">
                  <c:v>3448.652527347675</c:v>
                </c:pt>
                <c:pt idx="16">
                  <c:v>4364.4486418622582</c:v>
                </c:pt>
                <c:pt idx="17">
                  <c:v>4840.608725427388</c:v>
                </c:pt>
                <c:pt idx="18">
                  <c:v>4877.715224666752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AC1-4FC5-B9B7-7262FC1F41A8}"/>
            </c:ext>
          </c:extLst>
        </c:ser>
        <c:ser>
          <c:idx val="1"/>
          <c:order val="1"/>
          <c:tx>
            <c:strRef>
              <c:f>'VýdajeVaV_dle zdroju1'!$A$21</c:f>
              <c:strCache>
                <c:ptCount val="1"/>
                <c:pt idx="0">
                  <c:v>Veřejné z ČR</c:v>
                </c:pt>
              </c:strCache>
            </c:strRef>
          </c:tx>
          <c:invertIfNegative val="0"/>
          <c:dLbls>
            <c:dLbl>
              <c:idx val="9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0EF-46BD-A2C0-E30C78D405F1}"/>
                </c:ext>
              </c:extLst>
            </c:dLbl>
            <c:dLbl>
              <c:idx val="11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0EF-46BD-A2C0-E30C78D405F1}"/>
                </c:ext>
              </c:extLst>
            </c:dLbl>
            <c:dLbl>
              <c:idx val="14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9AC1-4FC5-B9B7-7262FC1F41A8}"/>
                </c:ext>
              </c:extLst>
            </c:dLbl>
            <c:dLbl>
              <c:idx val="15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9AC1-4FC5-B9B7-7262FC1F41A8}"/>
                </c:ext>
              </c:extLst>
            </c:dLbl>
            <c:dLbl>
              <c:idx val="16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9AC1-4FC5-B9B7-7262FC1F41A8}"/>
                </c:ext>
              </c:extLst>
            </c:dLbl>
            <c:dLbl>
              <c:idx val="17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9AC1-4FC5-B9B7-7262FC1F41A8}"/>
                </c:ext>
              </c:extLst>
            </c:dLbl>
            <c:dLbl>
              <c:idx val="18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9AC1-4FC5-B9B7-7262FC1F41A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vert="horz"/>
              <a:lstStyle/>
              <a:p>
                <a:pPr>
                  <a:defRPr/>
                </a:pPr>
                <a:endParaRPr lang="cs-CZ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'VýdajeVaV_dle zdroju1'!$B$3:$T$3</c:f>
              <c:numCache>
                <c:formatCode>####" "</c:formatCode>
                <c:ptCount val="19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  <c:pt idx="12">
                  <c:v>2017</c:v>
                </c:pt>
                <c:pt idx="13">
                  <c:v>2018</c:v>
                </c:pt>
                <c:pt idx="14">
                  <c:v>2019</c:v>
                </c:pt>
                <c:pt idx="15">
                  <c:v>2020</c:v>
                </c:pt>
                <c:pt idx="16">
                  <c:v>2021</c:v>
                </c:pt>
                <c:pt idx="17">
                  <c:v>2022</c:v>
                </c:pt>
                <c:pt idx="18">
                  <c:v>2023</c:v>
                </c:pt>
              </c:numCache>
            </c:numRef>
          </c:cat>
          <c:val>
            <c:numRef>
              <c:f>'VýdajeVaV_dle zdroju1'!$B$21:$T$21</c:f>
              <c:numCache>
                <c:formatCode>#\ ##0" "</c:formatCode>
                <c:ptCount val="19"/>
                <c:pt idx="0">
                  <c:v>409.24294000000003</c:v>
                </c:pt>
                <c:pt idx="1">
                  <c:v>493.17900000000009</c:v>
                </c:pt>
                <c:pt idx="2">
                  <c:v>543.22570999999994</c:v>
                </c:pt>
                <c:pt idx="3">
                  <c:v>568.72500000000002</c:v>
                </c:pt>
                <c:pt idx="4">
                  <c:v>569.36799999999994</c:v>
                </c:pt>
                <c:pt idx="5">
                  <c:v>600.56436000000019</c:v>
                </c:pt>
                <c:pt idx="6">
                  <c:v>681.81200000000013</c:v>
                </c:pt>
                <c:pt idx="7">
                  <c:v>794.70670999999993</c:v>
                </c:pt>
                <c:pt idx="8">
                  <c:v>867.04432999999995</c:v>
                </c:pt>
                <c:pt idx="9">
                  <c:v>956.56736999999987</c:v>
                </c:pt>
                <c:pt idx="10">
                  <c:v>1085.6309999999999</c:v>
                </c:pt>
                <c:pt idx="11">
                  <c:v>951.66058838384163</c:v>
                </c:pt>
                <c:pt idx="12">
                  <c:v>1038.9629328575738</c:v>
                </c:pt>
                <c:pt idx="13">
                  <c:v>1149.1565341814432</c:v>
                </c:pt>
                <c:pt idx="14">
                  <c:v>1173.8399999999997</c:v>
                </c:pt>
                <c:pt idx="15">
                  <c:v>1155.0129999999997</c:v>
                </c:pt>
                <c:pt idx="16">
                  <c:v>938.64799999999957</c:v>
                </c:pt>
                <c:pt idx="17">
                  <c:v>964.92600000000004</c:v>
                </c:pt>
                <c:pt idx="18">
                  <c:v>1078.8630000000003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9AC1-4FC5-B9B7-7262FC1F41A8}"/>
            </c:ext>
          </c:extLst>
        </c:ser>
        <c:ser>
          <c:idx val="2"/>
          <c:order val="2"/>
          <c:tx>
            <c:strRef>
              <c:f>'VýdajeVaV_dle zdroju1'!$A$22</c:f>
              <c:strCache>
                <c:ptCount val="1"/>
                <c:pt idx="0">
                  <c:v>Veřejné ze zahraničí</c:v>
                </c:pt>
              </c:strCache>
            </c:strRef>
          </c:tx>
          <c:invertIfNegative val="0"/>
          <c:dLbls>
            <c:dLbl>
              <c:idx val="9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A0EF-46BD-A2C0-E30C78D405F1}"/>
                </c:ext>
              </c:extLst>
            </c:dLbl>
            <c:dLbl>
              <c:idx val="18"/>
              <c:spPr>
                <a:noFill/>
                <a:ln>
                  <a:noFill/>
                </a:ln>
                <a:effectLst/>
              </c:spPr>
              <c:txPr>
                <a:bodyPr rot="0" vert="horz" wrap="square" lIns="38100" tIns="19050" rIns="38100" bIns="19050" anchor="ctr">
                  <a:spAutoFit/>
                </a:bodyPr>
                <a:lstStyle/>
                <a:p>
                  <a:pPr>
                    <a:defRPr/>
                  </a:pPr>
                  <a:endParaRPr lang="cs-C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9AC1-4FC5-B9B7-7262FC1F41A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vert="horz" wrap="square" lIns="38100" tIns="19050" rIns="38100" bIns="19050" anchor="ctr">
                <a:spAutoFit/>
              </a:bodyPr>
              <a:lstStyle/>
              <a:p>
                <a:pPr>
                  <a:defRPr/>
                </a:pPr>
                <a:endParaRPr lang="cs-CZ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'VýdajeVaV_dle zdroju1'!$B$3:$T$3</c:f>
              <c:numCache>
                <c:formatCode>####" "</c:formatCode>
                <c:ptCount val="19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  <c:pt idx="12">
                  <c:v>2017</c:v>
                </c:pt>
                <c:pt idx="13">
                  <c:v>2018</c:v>
                </c:pt>
                <c:pt idx="14">
                  <c:v>2019</c:v>
                </c:pt>
                <c:pt idx="15">
                  <c:v>2020</c:v>
                </c:pt>
                <c:pt idx="16">
                  <c:v>2021</c:v>
                </c:pt>
                <c:pt idx="17">
                  <c:v>2022</c:v>
                </c:pt>
                <c:pt idx="18">
                  <c:v>2023</c:v>
                </c:pt>
              </c:numCache>
            </c:numRef>
          </c:cat>
          <c:val>
            <c:numRef>
              <c:f>'VýdajeVaV_dle zdroju1'!$B$22:$T$22</c:f>
              <c:numCache>
                <c:formatCode>#\ ##0" "</c:formatCode>
                <c:ptCount val="19"/>
                <c:pt idx="0">
                  <c:v>6.0299999999999994</c:v>
                </c:pt>
                <c:pt idx="1">
                  <c:v>11.520999999999999</c:v>
                </c:pt>
                <c:pt idx="2">
                  <c:v>14.411000000000001</c:v>
                </c:pt>
                <c:pt idx="3">
                  <c:v>14.488</c:v>
                </c:pt>
                <c:pt idx="4">
                  <c:v>23.040000000000003</c:v>
                </c:pt>
                <c:pt idx="5">
                  <c:v>76.520999999999987</c:v>
                </c:pt>
                <c:pt idx="6">
                  <c:v>229.40338</c:v>
                </c:pt>
                <c:pt idx="7">
                  <c:v>544.86</c:v>
                </c:pt>
                <c:pt idx="8">
                  <c:v>979.60399999999993</c:v>
                </c:pt>
                <c:pt idx="9">
                  <c:v>1084.9680000000001</c:v>
                </c:pt>
                <c:pt idx="10">
                  <c:v>818.46100000000001</c:v>
                </c:pt>
                <c:pt idx="11">
                  <c:v>23.4880796813861</c:v>
                </c:pt>
                <c:pt idx="12">
                  <c:v>39.879999999999995</c:v>
                </c:pt>
                <c:pt idx="13">
                  <c:v>282.68995190331771</c:v>
                </c:pt>
                <c:pt idx="14">
                  <c:v>357.70473821711187</c:v>
                </c:pt>
                <c:pt idx="15">
                  <c:v>276.31482065495459</c:v>
                </c:pt>
                <c:pt idx="16">
                  <c:v>285.69499999999999</c:v>
                </c:pt>
                <c:pt idx="17">
                  <c:v>356.40593226906213</c:v>
                </c:pt>
                <c:pt idx="18">
                  <c:v>351.62300000000005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9AC1-4FC5-B9B7-7262FC1F41A8}"/>
            </c:ext>
          </c:extLst>
        </c:ser>
        <c:ser>
          <c:idx val="3"/>
          <c:order val="3"/>
          <c:tx>
            <c:strRef>
              <c:f>'VýdajeVaV_dle zdroju1'!$A$23</c:f>
              <c:strCache>
                <c:ptCount val="1"/>
                <c:pt idx="0">
                  <c:v>Ostatní z ČR</c:v>
                </c:pt>
              </c:strCache>
            </c:strRef>
          </c:tx>
          <c:invertIfNegative val="0"/>
          <c:cat>
            <c:numRef>
              <c:f>'VýdajeVaV_dle zdroju1'!$B$3:$T$3</c:f>
              <c:numCache>
                <c:formatCode>####" "</c:formatCode>
                <c:ptCount val="19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  <c:pt idx="12">
                  <c:v>2017</c:v>
                </c:pt>
                <c:pt idx="13">
                  <c:v>2018</c:v>
                </c:pt>
                <c:pt idx="14">
                  <c:v>2019</c:v>
                </c:pt>
                <c:pt idx="15">
                  <c:v>2020</c:v>
                </c:pt>
                <c:pt idx="16">
                  <c:v>2021</c:v>
                </c:pt>
                <c:pt idx="17">
                  <c:v>2022</c:v>
                </c:pt>
                <c:pt idx="18">
                  <c:v>2023</c:v>
                </c:pt>
              </c:numCache>
            </c:numRef>
          </c:cat>
          <c:val>
            <c:numRef>
              <c:f>'VýdajeVaV_dle zdroju1'!$B$23:$T$23</c:f>
              <c:numCache>
                <c:formatCode>#\ ##0" "</c:formatCode>
                <c:ptCount val="19"/>
                <c:pt idx="0">
                  <c:v>14.157</c:v>
                </c:pt>
                <c:pt idx="1">
                  <c:v>50.220000000000006</c:v>
                </c:pt>
                <c:pt idx="2">
                  <c:v>22.322999999999997</c:v>
                </c:pt>
                <c:pt idx="3">
                  <c:v>18.218000000000004</c:v>
                </c:pt>
                <c:pt idx="4">
                  <c:v>15.909000000000002</c:v>
                </c:pt>
                <c:pt idx="5">
                  <c:v>6.1373500000000005</c:v>
                </c:pt>
                <c:pt idx="6">
                  <c:v>2.0693199999999998</c:v>
                </c:pt>
                <c:pt idx="7">
                  <c:v>0.96700000000000008</c:v>
                </c:pt>
                <c:pt idx="8">
                  <c:v>6.6279999999999992</c:v>
                </c:pt>
                <c:pt idx="9">
                  <c:v>14.795999999999999</c:v>
                </c:pt>
                <c:pt idx="10">
                  <c:v>36.024000000000001</c:v>
                </c:pt>
                <c:pt idx="11">
                  <c:v>13.449</c:v>
                </c:pt>
                <c:pt idx="12">
                  <c:v>0.124</c:v>
                </c:pt>
                <c:pt idx="13">
                  <c:v>3.1959999999999997</c:v>
                </c:pt>
                <c:pt idx="14">
                  <c:v>15.995999999999999</c:v>
                </c:pt>
                <c:pt idx="15">
                  <c:v>6.597999999999999</c:v>
                </c:pt>
                <c:pt idx="16">
                  <c:v>6.3339999999999987</c:v>
                </c:pt>
                <c:pt idx="17">
                  <c:v>4.9459999999999988</c:v>
                </c:pt>
                <c:pt idx="18">
                  <c:v>5.2951462631089008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9AC1-4FC5-B9B7-7262FC1F41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5"/>
        <c:overlap val="100"/>
        <c:axId val="120026240"/>
        <c:axId val="120027776"/>
      </c:barChart>
      <c:catAx>
        <c:axId val="120026240"/>
        <c:scaling>
          <c:orientation val="minMax"/>
        </c:scaling>
        <c:delete val="0"/>
        <c:axPos val="b"/>
        <c:numFmt formatCode="####&quot; &quot;" sourceLinked="1"/>
        <c:majorTickMark val="out"/>
        <c:minorTickMark val="none"/>
        <c:tickLblPos val="nextTo"/>
        <c:txPr>
          <a:bodyPr rot="-2700000"/>
          <a:lstStyle/>
          <a:p>
            <a:pPr>
              <a:defRPr/>
            </a:pPr>
            <a:endParaRPr lang="cs-CZ"/>
          </a:p>
        </c:txPr>
        <c:crossAx val="120027776"/>
        <c:crosses val="autoZero"/>
        <c:auto val="1"/>
        <c:lblAlgn val="ctr"/>
        <c:lblOffset val="100"/>
        <c:tickLblSkip val="1"/>
        <c:noMultiLvlLbl val="0"/>
      </c:catAx>
      <c:valAx>
        <c:axId val="120027776"/>
        <c:scaling>
          <c:orientation val="minMax"/>
        </c:scaling>
        <c:delete val="0"/>
        <c:axPos val="l"/>
        <c:majorGridlines/>
        <c:minorGridlines/>
        <c:title>
          <c:tx>
            <c:rich>
              <a:bodyPr/>
              <a:lstStyle/>
              <a:p>
                <a:pPr>
                  <a:defRPr b="0"/>
                </a:pPr>
                <a:r>
                  <a:rPr lang="cs-CZ" b="0"/>
                  <a:t>mil. Kč v běžných cenách</a:t>
                </a:r>
              </a:p>
            </c:rich>
          </c:tx>
          <c:layout>
            <c:manualLayout>
              <c:xMode val="edge"/>
              <c:yMode val="edge"/>
              <c:x val="1.394822050733235E-2"/>
              <c:y val="0.26885282639510111"/>
            </c:manualLayout>
          </c:layout>
          <c:overlay val="0"/>
        </c:title>
        <c:numFmt formatCode="#\ ##0&quot; &quot;" sourceLinked="1"/>
        <c:majorTickMark val="out"/>
        <c:minorTickMark val="none"/>
        <c:tickLblPos val="nextTo"/>
        <c:crossAx val="120026240"/>
        <c:crosses val="autoZero"/>
        <c:crossBetween val="between"/>
        <c:majorUnit val="1000"/>
        <c:minorUnit val="500"/>
      </c:valAx>
    </c:plotArea>
    <c:legend>
      <c:legendPos val="r"/>
      <c:layout>
        <c:manualLayout>
          <c:xMode val="edge"/>
          <c:yMode val="edge"/>
          <c:x val="0.81130026566736535"/>
          <c:y val="0.20733545457821081"/>
          <c:w val="0.18343083587774514"/>
          <c:h val="0.49239423475181326"/>
        </c:manualLayout>
      </c:layout>
      <c:overlay val="0"/>
    </c:legend>
    <c:plotVisOnly val="1"/>
    <c:dispBlanksAs val="gap"/>
    <c:showDLblsOverMax val="0"/>
  </c:chart>
  <c:spPr>
    <a:ln>
      <a:solidFill>
        <a:schemeClr val="bg1">
          <a:lumMod val="75000"/>
        </a:schemeClr>
      </a:solidFill>
    </a:ln>
  </c:spPr>
  <c:txPr>
    <a:bodyPr/>
    <a:lstStyle/>
    <a:p>
      <a:pPr>
        <a:defRPr sz="1100">
          <a:latin typeface="Arial" panose="020B0604020202020204" pitchFamily="34" charset="0"/>
          <a:cs typeface="Arial" panose="020B0604020202020204" pitchFamily="34" charset="0"/>
        </a:defRPr>
      </a:pPr>
      <a:endParaRPr lang="cs-CZ"/>
    </a:p>
  </c:txPr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cs-CZ"/>
              <a:t>Výdaje na VaV v Plzeňském kraji podle sektorů provádění</a:t>
            </a:r>
          </a:p>
        </c:rich>
      </c:tx>
      <c:layout>
        <c:manualLayout>
          <c:xMode val="edge"/>
          <c:yMode val="edge"/>
          <c:x val="0.10456543864184181"/>
          <c:y val="1.1544033113471963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3829269992678139"/>
          <c:y val="8.934254527298055E-2"/>
          <c:w val="0.66055874204711706"/>
          <c:h val="0.78976071194803887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'VýdajeVaV_dle sektoru prov.'!$A$20</c:f>
              <c:strCache>
                <c:ptCount val="1"/>
                <c:pt idx="0">
                  <c:v>Podnikatelský</c:v>
                </c:pt>
              </c:strCache>
            </c:strRef>
          </c:tx>
          <c:spPr>
            <a:solidFill>
              <a:srgbClr val="92D050"/>
            </a:solidFill>
          </c:spPr>
          <c:invertIfNegative val="0"/>
          <c:dLbls>
            <c:dLbl>
              <c:idx val="9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7A4-4808-ADB3-848CA1BA4DB5}"/>
                </c:ext>
              </c:extLst>
            </c:dLbl>
            <c:dLbl>
              <c:idx val="11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7A4-4808-ADB3-848CA1BA4DB5}"/>
                </c:ext>
              </c:extLst>
            </c:dLbl>
            <c:dLbl>
              <c:idx val="14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689B-46C0-B51F-EE22723BEE52}"/>
                </c:ext>
              </c:extLst>
            </c:dLbl>
            <c:dLbl>
              <c:idx val="15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689B-46C0-B51F-EE22723BEE52}"/>
                </c:ext>
              </c:extLst>
            </c:dLbl>
            <c:dLbl>
              <c:idx val="16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689B-46C0-B51F-EE22723BEE52}"/>
                </c:ext>
              </c:extLst>
            </c:dLbl>
            <c:dLbl>
              <c:idx val="17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689B-46C0-B51F-EE22723BEE52}"/>
                </c:ext>
              </c:extLst>
            </c:dLbl>
            <c:dLbl>
              <c:idx val="18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689B-46C0-B51F-EE22723BEE5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vert="horz" wrap="square" lIns="38100" tIns="19050" rIns="38100" bIns="19050" anchor="ctr">
                <a:spAutoFit/>
              </a:bodyPr>
              <a:lstStyle/>
              <a:p>
                <a:pPr>
                  <a:defRPr/>
                </a:pPr>
                <a:endParaRPr lang="cs-CZ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'VýdajeVaV_dle sektoru prov.'!$B$3:$T$3</c:f>
              <c:numCache>
                <c:formatCode>####" "</c:formatCode>
                <c:ptCount val="19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  <c:pt idx="12">
                  <c:v>2017</c:v>
                </c:pt>
                <c:pt idx="13">
                  <c:v>2018</c:v>
                </c:pt>
                <c:pt idx="14">
                  <c:v>2019</c:v>
                </c:pt>
                <c:pt idx="15">
                  <c:v>2020</c:v>
                </c:pt>
                <c:pt idx="16">
                  <c:v>2021</c:v>
                </c:pt>
                <c:pt idx="17">
                  <c:v>2022</c:v>
                </c:pt>
                <c:pt idx="18">
                  <c:v>2023</c:v>
                </c:pt>
              </c:numCache>
            </c:numRef>
          </c:cat>
          <c:val>
            <c:numRef>
              <c:f>'VýdajeVaV_dle sektoru prov.'!$B$20:$T$20</c:f>
              <c:numCache>
                <c:formatCode>#\ ##0" "</c:formatCode>
                <c:ptCount val="19"/>
                <c:pt idx="0">
                  <c:v>809.96937999999989</c:v>
                </c:pt>
                <c:pt idx="1">
                  <c:v>915.42556000000036</c:v>
                </c:pt>
                <c:pt idx="2">
                  <c:v>927.54566</c:v>
                </c:pt>
                <c:pt idx="3">
                  <c:v>1275.6120400000002</c:v>
                </c:pt>
                <c:pt idx="4">
                  <c:v>1169.9782400000001</c:v>
                </c:pt>
                <c:pt idx="5">
                  <c:v>1779.9203599999998</c:v>
                </c:pt>
                <c:pt idx="6">
                  <c:v>2389.5949500000006</c:v>
                </c:pt>
                <c:pt idx="7">
                  <c:v>2767.6951399999994</c:v>
                </c:pt>
                <c:pt idx="8">
                  <c:v>2585.2070199999994</c:v>
                </c:pt>
                <c:pt idx="9">
                  <c:v>2897.4222</c:v>
                </c:pt>
                <c:pt idx="10">
                  <c:v>2923.4880000000003</c:v>
                </c:pt>
                <c:pt idx="11">
                  <c:v>2528.6759090420651</c:v>
                </c:pt>
                <c:pt idx="12">
                  <c:v>2637.0810552522858</c:v>
                </c:pt>
                <c:pt idx="13">
                  <c:v>3254.542003632856</c:v>
                </c:pt>
                <c:pt idx="14">
                  <c:v>3823.3387431730976</c:v>
                </c:pt>
                <c:pt idx="15">
                  <c:v>3694.1843480026287</c:v>
                </c:pt>
                <c:pt idx="16">
                  <c:v>4575.0586418622561</c:v>
                </c:pt>
                <c:pt idx="17">
                  <c:v>5071.6776576964457</c:v>
                </c:pt>
                <c:pt idx="18">
                  <c:v>5225.445370929865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89B-46C0-B51F-EE22723BEE52}"/>
            </c:ext>
          </c:extLst>
        </c:ser>
        <c:ser>
          <c:idx val="2"/>
          <c:order val="1"/>
          <c:tx>
            <c:strRef>
              <c:f>'VýdajeVaV_dle sektoru prov.'!$A$22</c:f>
              <c:strCache>
                <c:ptCount val="1"/>
                <c:pt idx="0">
                  <c:v>Vysokoškolský</c:v>
                </c:pt>
              </c:strCache>
            </c:strRef>
          </c:tx>
          <c:spPr>
            <a:solidFill>
              <a:srgbClr val="00B0F0"/>
            </a:solidFill>
          </c:spPr>
          <c:invertIfNegative val="0"/>
          <c:dLbls>
            <c:dLbl>
              <c:idx val="9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7A4-4808-ADB3-848CA1BA4DB5}"/>
                </c:ext>
              </c:extLst>
            </c:dLbl>
            <c:dLbl>
              <c:idx val="11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7A4-4808-ADB3-848CA1BA4DB5}"/>
                </c:ext>
              </c:extLst>
            </c:dLbl>
            <c:dLbl>
              <c:idx val="14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689B-46C0-B51F-EE22723BEE52}"/>
                </c:ext>
              </c:extLst>
            </c:dLbl>
            <c:dLbl>
              <c:idx val="15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689B-46C0-B51F-EE22723BEE52}"/>
                </c:ext>
              </c:extLst>
            </c:dLbl>
            <c:dLbl>
              <c:idx val="16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689B-46C0-B51F-EE22723BEE52}"/>
                </c:ext>
              </c:extLst>
            </c:dLbl>
            <c:dLbl>
              <c:idx val="17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689B-46C0-B51F-EE22723BEE52}"/>
                </c:ext>
              </c:extLst>
            </c:dLbl>
            <c:dLbl>
              <c:idx val="18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689B-46C0-B51F-EE22723BEE5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vert="horz" wrap="square" lIns="38100" tIns="19050" rIns="38100" bIns="19050" anchor="ctr">
                <a:spAutoFit/>
              </a:bodyPr>
              <a:lstStyle/>
              <a:p>
                <a:pPr>
                  <a:defRPr/>
                </a:pPr>
                <a:endParaRPr lang="cs-CZ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'VýdajeVaV_dle sektoru prov.'!$B$3:$T$3</c:f>
              <c:numCache>
                <c:formatCode>####" "</c:formatCode>
                <c:ptCount val="19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  <c:pt idx="12">
                  <c:v>2017</c:v>
                </c:pt>
                <c:pt idx="13">
                  <c:v>2018</c:v>
                </c:pt>
                <c:pt idx="14">
                  <c:v>2019</c:v>
                </c:pt>
                <c:pt idx="15">
                  <c:v>2020</c:v>
                </c:pt>
                <c:pt idx="16">
                  <c:v>2021</c:v>
                </c:pt>
                <c:pt idx="17">
                  <c:v>2022</c:v>
                </c:pt>
                <c:pt idx="18">
                  <c:v>2023</c:v>
                </c:pt>
              </c:numCache>
            </c:numRef>
          </c:cat>
          <c:val>
            <c:numRef>
              <c:f>'VýdajeVaV_dle sektoru prov.'!$B$22:$T$22</c:f>
              <c:numCache>
                <c:formatCode>#\ ##0" "</c:formatCode>
                <c:ptCount val="19"/>
                <c:pt idx="0">
                  <c:v>302.00200000000001</c:v>
                </c:pt>
                <c:pt idx="1">
                  <c:v>403.42200000000003</c:v>
                </c:pt>
                <c:pt idx="2">
                  <c:v>434.6</c:v>
                </c:pt>
                <c:pt idx="3">
                  <c:v>465.70200000000006</c:v>
                </c:pt>
                <c:pt idx="4">
                  <c:v>398.0920000000001</c:v>
                </c:pt>
                <c:pt idx="5">
                  <c:v>448.11499999999995</c:v>
                </c:pt>
                <c:pt idx="6">
                  <c:v>685.59999999999991</c:v>
                </c:pt>
                <c:pt idx="7">
                  <c:v>916.33799999999997</c:v>
                </c:pt>
                <c:pt idx="8">
                  <c:v>1486.8329999999999</c:v>
                </c:pt>
                <c:pt idx="9">
                  <c:v>1760.519</c:v>
                </c:pt>
                <c:pt idx="10">
                  <c:v>1553.47</c:v>
                </c:pt>
                <c:pt idx="11">
                  <c:v>839.43000000000006</c:v>
                </c:pt>
                <c:pt idx="12">
                  <c:v>889.12900000000002</c:v>
                </c:pt>
                <c:pt idx="13">
                  <c:v>1024.7820000000002</c:v>
                </c:pt>
                <c:pt idx="14">
                  <c:v>1208.4590000000001</c:v>
                </c:pt>
                <c:pt idx="15">
                  <c:v>1128.982</c:v>
                </c:pt>
                <c:pt idx="16">
                  <c:v>951.29000000000019</c:v>
                </c:pt>
                <c:pt idx="17">
                  <c:v>1007.8540000000002</c:v>
                </c:pt>
                <c:pt idx="18">
                  <c:v>1014.932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89B-46C0-B51F-EE22723BEE52}"/>
            </c:ext>
          </c:extLst>
        </c:ser>
        <c:ser>
          <c:idx val="1"/>
          <c:order val="2"/>
          <c:tx>
            <c:strRef>
              <c:f>'VýdajeVaV_dle sektoru prov.'!$A$21</c:f>
              <c:strCache>
                <c:ptCount val="1"/>
                <c:pt idx="0">
                  <c:v>Vládní</c:v>
                </c:pt>
              </c:strCache>
            </c:strRef>
          </c:tx>
          <c:invertIfNegative val="0"/>
          <c:cat>
            <c:numRef>
              <c:f>'VýdajeVaV_dle sektoru prov.'!$B$3:$T$3</c:f>
              <c:numCache>
                <c:formatCode>####" "</c:formatCode>
                <c:ptCount val="19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  <c:pt idx="12">
                  <c:v>2017</c:v>
                </c:pt>
                <c:pt idx="13">
                  <c:v>2018</c:v>
                </c:pt>
                <c:pt idx="14">
                  <c:v>2019</c:v>
                </c:pt>
                <c:pt idx="15">
                  <c:v>2020</c:v>
                </c:pt>
                <c:pt idx="16">
                  <c:v>2021</c:v>
                </c:pt>
                <c:pt idx="17">
                  <c:v>2022</c:v>
                </c:pt>
                <c:pt idx="18">
                  <c:v>2023</c:v>
                </c:pt>
              </c:numCache>
            </c:numRef>
          </c:cat>
          <c:val>
            <c:numRef>
              <c:f>'VýdajeVaV_dle sektoru prov.'!$B$21:$T$21</c:f>
              <c:numCache>
                <c:formatCode>#\ ##0" "</c:formatCode>
                <c:ptCount val="19"/>
                <c:pt idx="0">
                  <c:v>11.919090000000001</c:v>
                </c:pt>
                <c:pt idx="1">
                  <c:v>14.933999999999999</c:v>
                </c:pt>
                <c:pt idx="2">
                  <c:v>16.395</c:v>
                </c:pt>
                <c:pt idx="3">
                  <c:v>24.841999999999999</c:v>
                </c:pt>
                <c:pt idx="4">
                  <c:v>31.163</c:v>
                </c:pt>
                <c:pt idx="5">
                  <c:v>66.989000000000004</c:v>
                </c:pt>
                <c:pt idx="6">
                  <c:v>66.206999999999994</c:v>
                </c:pt>
                <c:pt idx="7">
                  <c:v>60.139000000000003</c:v>
                </c:pt>
                <c:pt idx="8">
                  <c:v>54.88</c:v>
                </c:pt>
                <c:pt idx="9">
                  <c:v>63.721000000000004</c:v>
                </c:pt>
                <c:pt idx="10">
                  <c:v>55.163999999999994</c:v>
                </c:pt>
                <c:pt idx="11">
                  <c:v>59.568000000000005</c:v>
                </c:pt>
                <c:pt idx="12">
                  <c:v>58.449999999999989</c:v>
                </c:pt>
                <c:pt idx="13">
                  <c:v>53.389999999999993</c:v>
                </c:pt>
                <c:pt idx="14">
                  <c:v>49.577999999999996</c:v>
                </c:pt>
                <c:pt idx="15">
                  <c:v>43.648999999999994</c:v>
                </c:pt>
                <c:pt idx="16">
                  <c:v>44.033000000000001</c:v>
                </c:pt>
                <c:pt idx="17">
                  <c:v>49.246999999999993</c:v>
                </c:pt>
                <c:pt idx="18">
                  <c:v>44.067999999999998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89B-46C0-B51F-EE22723BEE52}"/>
            </c:ext>
          </c:extLst>
        </c:ser>
        <c:ser>
          <c:idx val="3"/>
          <c:order val="3"/>
          <c:tx>
            <c:strRef>
              <c:f>'VýdajeVaV_dle sektoru prov.'!$A$23</c:f>
              <c:strCache>
                <c:ptCount val="1"/>
                <c:pt idx="0">
                  <c:v>Soukromý neziskový</c:v>
                </c:pt>
              </c:strCache>
            </c:strRef>
          </c:tx>
          <c:invertIfNegative val="0"/>
          <c:cat>
            <c:numRef>
              <c:f>'VýdajeVaV_dle sektoru prov.'!$B$3:$T$3</c:f>
              <c:numCache>
                <c:formatCode>####" "</c:formatCode>
                <c:ptCount val="19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  <c:pt idx="12">
                  <c:v>2017</c:v>
                </c:pt>
                <c:pt idx="13">
                  <c:v>2018</c:v>
                </c:pt>
                <c:pt idx="14">
                  <c:v>2019</c:v>
                </c:pt>
                <c:pt idx="15">
                  <c:v>2020</c:v>
                </c:pt>
                <c:pt idx="16">
                  <c:v>2021</c:v>
                </c:pt>
                <c:pt idx="17">
                  <c:v>2022</c:v>
                </c:pt>
                <c:pt idx="18">
                  <c:v>2023</c:v>
                </c:pt>
              </c:numCache>
            </c:numRef>
          </c:cat>
          <c:val>
            <c:numRef>
              <c:f>'VýdajeVaV_dle sektoru prov.'!$B$23:$T$23</c:f>
              <c:numCache>
                <c:formatCode>#\ ##0" "</c:formatCode>
                <c:ptCount val="19"/>
                <c:pt idx="0">
                  <c:v>5.70214</c:v>
                </c:pt>
                <c:pt idx="1">
                  <c:v>5.2000000000000005E-2</c:v>
                </c:pt>
                <c:pt idx="2">
                  <c:v>0.97243000000000002</c:v>
                </c:pt>
                <c:pt idx="3">
                  <c:v>1.23</c:v>
                </c:pt>
                <c:pt idx="4">
                  <c:v>0.23</c:v>
                </c:pt>
                <c:pt idx="5">
                  <c:v>0</c:v>
                </c:pt>
                <c:pt idx="6">
                  <c:v>0.24199999999999999</c:v>
                </c:pt>
                <c:pt idx="7">
                  <c:v>35.135999999999996</c:v>
                </c:pt>
                <c:pt idx="8">
                  <c:v>6.31</c:v>
                </c:pt>
                <c:pt idx="9">
                  <c:v>15.639000000000001</c:v>
                </c:pt>
                <c:pt idx="10">
                  <c:v>74.709999999999994</c:v>
                </c:pt>
                <c:pt idx="11">
                  <c:v>19.288</c:v>
                </c:pt>
                <c:pt idx="12">
                  <c:v>29.713999999999999</c:v>
                </c:pt>
                <c:pt idx="13">
                  <c:v>28.748850504364</c:v>
                </c:pt>
                <c:pt idx="14">
                  <c:v>16.914999999999999</c:v>
                </c:pt>
                <c:pt idx="15">
                  <c:v>19.762999999999998</c:v>
                </c:pt>
                <c:pt idx="16">
                  <c:v>24.744</c:v>
                </c:pt>
                <c:pt idx="17">
                  <c:v>38.108000000000004</c:v>
                </c:pt>
                <c:pt idx="18">
                  <c:v>29.050999999999998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89B-46C0-B51F-EE22723BEE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100"/>
        <c:axId val="117065984"/>
        <c:axId val="117075968"/>
      </c:barChart>
      <c:catAx>
        <c:axId val="117065984"/>
        <c:scaling>
          <c:orientation val="minMax"/>
        </c:scaling>
        <c:delete val="0"/>
        <c:axPos val="b"/>
        <c:numFmt formatCode="####&quot; &quot;" sourceLinked="1"/>
        <c:majorTickMark val="out"/>
        <c:minorTickMark val="none"/>
        <c:tickLblPos val="nextTo"/>
        <c:txPr>
          <a:bodyPr rot="-2700000"/>
          <a:lstStyle/>
          <a:p>
            <a:pPr>
              <a:defRPr/>
            </a:pPr>
            <a:endParaRPr lang="cs-CZ"/>
          </a:p>
        </c:txPr>
        <c:crossAx val="117075968"/>
        <c:crosses val="autoZero"/>
        <c:auto val="1"/>
        <c:lblAlgn val="ctr"/>
        <c:lblOffset val="100"/>
        <c:tickLblSkip val="1"/>
        <c:noMultiLvlLbl val="0"/>
      </c:catAx>
      <c:valAx>
        <c:axId val="117075968"/>
        <c:scaling>
          <c:orientation val="minMax"/>
        </c:scaling>
        <c:delete val="0"/>
        <c:axPos val="l"/>
        <c:majorGridlines/>
        <c:minorGridlines/>
        <c:title>
          <c:tx>
            <c:rich>
              <a:bodyPr/>
              <a:lstStyle/>
              <a:p>
                <a:pPr>
                  <a:defRPr b="0"/>
                </a:pPr>
                <a:r>
                  <a:rPr lang="en-US" b="0"/>
                  <a:t>mil. Kč v běžných cenách</a:t>
                </a:r>
                <a:endParaRPr lang="cs-CZ" b="0"/>
              </a:p>
            </c:rich>
          </c:tx>
          <c:layout>
            <c:manualLayout>
              <c:xMode val="edge"/>
              <c:yMode val="edge"/>
              <c:x val="7.5111688860076626E-3"/>
              <c:y val="0.25998056282832349"/>
            </c:manualLayout>
          </c:layout>
          <c:overlay val="0"/>
        </c:title>
        <c:numFmt formatCode="#\ ##0&quot; &quot;" sourceLinked="1"/>
        <c:majorTickMark val="out"/>
        <c:minorTickMark val="none"/>
        <c:tickLblPos val="nextTo"/>
        <c:crossAx val="117065984"/>
        <c:crosses val="autoZero"/>
        <c:crossBetween val="between"/>
        <c:majorUnit val="1000"/>
        <c:minorUnit val="500"/>
      </c:valAx>
    </c:plotArea>
    <c:legend>
      <c:legendPos val="r"/>
      <c:layout>
        <c:manualLayout>
          <c:xMode val="edge"/>
          <c:yMode val="edge"/>
          <c:x val="0.80053719136703305"/>
          <c:y val="0.21701004677557784"/>
          <c:w val="0.1952538240580767"/>
          <c:h val="0.47912250151423386"/>
        </c:manualLayout>
      </c:layout>
      <c:overlay val="0"/>
    </c:legend>
    <c:plotVisOnly val="1"/>
    <c:dispBlanksAs val="gap"/>
    <c:showDLblsOverMax val="0"/>
  </c:chart>
  <c:spPr>
    <a:ln>
      <a:solidFill>
        <a:sysClr val="window" lastClr="FFFFFF">
          <a:lumMod val="75000"/>
        </a:sysClr>
      </a:solidFill>
    </a:ln>
  </c:spPr>
  <c:txPr>
    <a:bodyPr/>
    <a:lstStyle/>
    <a:p>
      <a:pPr>
        <a:defRPr sz="1100">
          <a:latin typeface="Arial" panose="020B0604020202020204" pitchFamily="34" charset="0"/>
          <a:cs typeface="Arial" panose="020B0604020202020204" pitchFamily="34" charset="0"/>
        </a:defRPr>
      </a:pPr>
      <a:endParaRPr lang="cs-CZ"/>
    </a:p>
  </c:txPr>
  <c:externalData r:id="rId1">
    <c:autoUpdate val="0"/>
  </c:externalData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cs-CZ"/>
              <a:t>Intenzita celkových výdajů na VaV podle krajů</a:t>
            </a:r>
          </a:p>
        </c:rich>
      </c:tx>
      <c:layout>
        <c:manualLayout>
          <c:xMode val="edge"/>
          <c:yMode val="edge"/>
          <c:x val="0.16800852838198557"/>
          <c:y val="1.3974032147750894E-2"/>
        </c:manualLayout>
      </c:layout>
      <c:overlay val="1"/>
    </c:title>
    <c:autoTitleDeleted val="0"/>
    <c:plotArea>
      <c:layout>
        <c:manualLayout>
          <c:layoutTarget val="inner"/>
          <c:xMode val="edge"/>
          <c:yMode val="edge"/>
          <c:x val="0.11481952043296212"/>
          <c:y val="8.8000852733143606E-2"/>
          <c:w val="0.59294316406973302"/>
          <c:h val="0.7851508914973212"/>
        </c:manualLayout>
      </c:layout>
      <c:lineChart>
        <c:grouping val="standard"/>
        <c:varyColors val="0"/>
        <c:ser>
          <c:idx val="14"/>
          <c:order val="0"/>
          <c:tx>
            <c:strRef>
              <c:f>'Výdaje VaV'!$A$22</c:f>
              <c:strCache>
                <c:ptCount val="1"/>
                <c:pt idx="0">
                  <c:v>Česká republika</c:v>
                </c:pt>
              </c:strCache>
            </c:strRef>
          </c:tx>
          <c:spPr>
            <a:ln w="38100">
              <a:solidFill>
                <a:sysClr val="windowText" lastClr="000000"/>
              </a:solidFill>
            </a:ln>
          </c:spPr>
          <c:marker>
            <c:symbol val="circle"/>
            <c:size val="5"/>
            <c:spPr>
              <a:solidFill>
                <a:sysClr val="window" lastClr="FFFFFF"/>
              </a:solidFill>
              <a:ln>
                <a:solidFill>
                  <a:sysClr val="windowText" lastClr="000000"/>
                </a:solidFill>
              </a:ln>
            </c:spPr>
          </c:marker>
          <c:cat>
            <c:numRef>
              <c:f>'Výdaje VaV'!$C$21:$T$21</c:f>
              <c:numCache>
                <c:formatCode>####" "</c:formatCode>
                <c:ptCount val="18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  <c:pt idx="11">
                  <c:v>2017</c:v>
                </c:pt>
                <c:pt idx="12">
                  <c:v>2018</c:v>
                </c:pt>
                <c:pt idx="13">
                  <c:v>2019</c:v>
                </c:pt>
                <c:pt idx="14">
                  <c:v>2020</c:v>
                </c:pt>
                <c:pt idx="15">
                  <c:v>2021</c:v>
                </c:pt>
                <c:pt idx="16">
                  <c:v>2022</c:v>
                </c:pt>
                <c:pt idx="17">
                  <c:v>2023</c:v>
                </c:pt>
              </c:numCache>
            </c:numRef>
          </c:cat>
          <c:val>
            <c:numRef>
              <c:f>'Výdaje VaV'!$C$22:$T$22</c:f>
              <c:numCache>
                <c:formatCode>0.00</c:formatCode>
                <c:ptCount val="18"/>
                <c:pt idx="0">
                  <c:v>1.2254165461821003</c:v>
                </c:pt>
                <c:pt idx="1">
                  <c:v>1.2957267109777271</c:v>
                </c:pt>
                <c:pt idx="2">
                  <c:v>1.2335821670797407</c:v>
                </c:pt>
                <c:pt idx="3">
                  <c:v>1.2865676020150114</c:v>
                </c:pt>
                <c:pt idx="4">
                  <c:v>1.3267148692544461</c:v>
                </c:pt>
                <c:pt idx="5">
                  <c:v>1.5447565346231702</c:v>
                </c:pt>
                <c:pt idx="6">
                  <c:v>1.7696639105952878</c:v>
                </c:pt>
                <c:pt idx="7">
                  <c:v>1.8674213140718505</c:v>
                </c:pt>
                <c:pt idx="8">
                  <c:v>1.9439053209565758</c:v>
                </c:pt>
                <c:pt idx="9">
                  <c:v>1.9059880524002148</c:v>
                </c:pt>
                <c:pt idx="10">
                  <c:v>1.6541091011205795</c:v>
                </c:pt>
                <c:pt idx="11">
                  <c:v>1.7451244790846099</c:v>
                </c:pt>
                <c:pt idx="12">
                  <c:v>1.8765155070407713</c:v>
                </c:pt>
                <c:pt idx="13">
                  <c:v>1.8954751212739245</c:v>
                </c:pt>
                <c:pt idx="14">
                  <c:v>1.9453726697613236</c:v>
                </c:pt>
                <c:pt idx="15">
                  <c:v>1.9330231811350014</c:v>
                </c:pt>
                <c:pt idx="16">
                  <c:v>1.8908861020887002</c:v>
                </c:pt>
                <c:pt idx="17">
                  <c:v>1.8336875062048223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CD3-498C-8C3A-460A26CD8689}"/>
            </c:ext>
          </c:extLst>
        </c:ser>
        <c:ser>
          <c:idx val="0"/>
          <c:order val="1"/>
          <c:tx>
            <c:strRef>
              <c:f>'Výdaje VaV'!$A$23</c:f>
              <c:strCache>
                <c:ptCount val="1"/>
                <c:pt idx="0">
                  <c:v>Hl. m. Praha</c:v>
                </c:pt>
              </c:strCache>
            </c:strRef>
          </c:tx>
          <c:spPr>
            <a:ln w="19050"/>
          </c:spPr>
          <c:marker>
            <c:symbol val="none"/>
          </c:marker>
          <c:cat>
            <c:numRef>
              <c:f>'Výdaje VaV'!$C$21:$T$21</c:f>
              <c:numCache>
                <c:formatCode>####" "</c:formatCode>
                <c:ptCount val="18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  <c:pt idx="11">
                  <c:v>2017</c:v>
                </c:pt>
                <c:pt idx="12">
                  <c:v>2018</c:v>
                </c:pt>
                <c:pt idx="13">
                  <c:v>2019</c:v>
                </c:pt>
                <c:pt idx="14">
                  <c:v>2020</c:v>
                </c:pt>
                <c:pt idx="15">
                  <c:v>2021</c:v>
                </c:pt>
                <c:pt idx="16">
                  <c:v>2022</c:v>
                </c:pt>
                <c:pt idx="17">
                  <c:v>2023</c:v>
                </c:pt>
              </c:numCache>
            </c:numRef>
          </c:cat>
          <c:val>
            <c:numRef>
              <c:f>'Výdaje VaV'!$C$23:$T$23</c:f>
              <c:numCache>
                <c:formatCode>0.00</c:formatCode>
                <c:ptCount val="18"/>
                <c:pt idx="0">
                  <c:v>2.060308740556458</c:v>
                </c:pt>
                <c:pt idx="1">
                  <c:v>2.2252769865752438</c:v>
                </c:pt>
                <c:pt idx="2">
                  <c:v>2.012373649014255</c:v>
                </c:pt>
                <c:pt idx="3">
                  <c:v>2.0138143462062392</c:v>
                </c:pt>
                <c:pt idx="4">
                  <c:v>1.9343777524378369</c:v>
                </c:pt>
                <c:pt idx="5">
                  <c:v>2.1645584139881837</c:v>
                </c:pt>
                <c:pt idx="6">
                  <c:v>2.3121869766039258</c:v>
                </c:pt>
                <c:pt idx="7">
                  <c:v>2.4106351848371275</c:v>
                </c:pt>
                <c:pt idx="8">
                  <c:v>2.590474686757366</c:v>
                </c:pt>
                <c:pt idx="9">
                  <c:v>2.7076303395503132</c:v>
                </c:pt>
                <c:pt idx="10">
                  <c:v>2.1653558423452028</c:v>
                </c:pt>
                <c:pt idx="11">
                  <c:v>2.3549852304494254</c:v>
                </c:pt>
                <c:pt idx="12">
                  <c:v>2.5143709084413839</c:v>
                </c:pt>
                <c:pt idx="13">
                  <c:v>2.5422392066920265</c:v>
                </c:pt>
                <c:pt idx="14">
                  <c:v>2.7998168050815031</c:v>
                </c:pt>
                <c:pt idx="15">
                  <c:v>2.7715072376384575</c:v>
                </c:pt>
                <c:pt idx="16">
                  <c:v>2.6503616155677543</c:v>
                </c:pt>
                <c:pt idx="17">
                  <c:v>2.6879993858844111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CD3-498C-8C3A-460A26CD8689}"/>
            </c:ext>
          </c:extLst>
        </c:ser>
        <c:ser>
          <c:idx val="1"/>
          <c:order val="2"/>
          <c:tx>
            <c:strRef>
              <c:f>'Výdaje VaV'!$A$24</c:f>
              <c:strCache>
                <c:ptCount val="1"/>
                <c:pt idx="0">
                  <c:v>Středočeský kraj</c:v>
                </c:pt>
              </c:strCache>
            </c:strRef>
          </c:tx>
          <c:spPr>
            <a:ln w="19050"/>
          </c:spPr>
          <c:marker>
            <c:symbol val="none"/>
          </c:marker>
          <c:cat>
            <c:numRef>
              <c:f>'Výdaje VaV'!$C$21:$T$21</c:f>
              <c:numCache>
                <c:formatCode>####" "</c:formatCode>
                <c:ptCount val="18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  <c:pt idx="11">
                  <c:v>2017</c:v>
                </c:pt>
                <c:pt idx="12">
                  <c:v>2018</c:v>
                </c:pt>
                <c:pt idx="13">
                  <c:v>2019</c:v>
                </c:pt>
                <c:pt idx="14">
                  <c:v>2020</c:v>
                </c:pt>
                <c:pt idx="15">
                  <c:v>2021</c:v>
                </c:pt>
                <c:pt idx="16">
                  <c:v>2022</c:v>
                </c:pt>
                <c:pt idx="17">
                  <c:v>2023</c:v>
                </c:pt>
              </c:numCache>
            </c:numRef>
          </c:cat>
          <c:val>
            <c:numRef>
              <c:f>'Výdaje VaV'!$C$24:$T$24</c:f>
              <c:numCache>
                <c:formatCode>0.00</c:formatCode>
                <c:ptCount val="18"/>
                <c:pt idx="0">
                  <c:v>1.4167816263363007</c:v>
                </c:pt>
                <c:pt idx="1">
                  <c:v>1.4912152706509292</c:v>
                </c:pt>
                <c:pt idx="2">
                  <c:v>1.2676724408916908</c:v>
                </c:pt>
                <c:pt idx="3">
                  <c:v>1.3380804112864206</c:v>
                </c:pt>
                <c:pt idx="4">
                  <c:v>1.4288649654969348</c:v>
                </c:pt>
                <c:pt idx="5">
                  <c:v>1.4264476200103313</c:v>
                </c:pt>
                <c:pt idx="6">
                  <c:v>1.4737680791895644</c:v>
                </c:pt>
                <c:pt idx="7">
                  <c:v>2.0825853246672543</c:v>
                </c:pt>
                <c:pt idx="8">
                  <c:v>1.9669249255347969</c:v>
                </c:pt>
                <c:pt idx="9">
                  <c:v>1.8660866238802181</c:v>
                </c:pt>
                <c:pt idx="10">
                  <c:v>1.9517068599830396</c:v>
                </c:pt>
                <c:pt idx="11">
                  <c:v>2.3223409600277871</c:v>
                </c:pt>
                <c:pt idx="12">
                  <c:v>2.5373256545173124</c:v>
                </c:pt>
                <c:pt idx="13">
                  <c:v>2.3246590080833034</c:v>
                </c:pt>
                <c:pt idx="14">
                  <c:v>2.1214908047306347</c:v>
                </c:pt>
                <c:pt idx="15">
                  <c:v>2.1048110458280362</c:v>
                </c:pt>
                <c:pt idx="16">
                  <c:v>2.1169496609015432</c:v>
                </c:pt>
                <c:pt idx="17">
                  <c:v>2.0381097909743886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CD3-498C-8C3A-460A26CD8689}"/>
            </c:ext>
          </c:extLst>
        </c:ser>
        <c:ser>
          <c:idx val="2"/>
          <c:order val="3"/>
          <c:tx>
            <c:strRef>
              <c:f>'Výdaje VaV'!$A$25</c:f>
              <c:strCache>
                <c:ptCount val="1"/>
                <c:pt idx="0">
                  <c:v>Jihočeský kraj</c:v>
                </c:pt>
              </c:strCache>
            </c:strRef>
          </c:tx>
          <c:spPr>
            <a:ln w="38100"/>
          </c:spPr>
          <c:marker>
            <c:symbol val="circle"/>
            <c:size val="5"/>
            <c:spPr>
              <a:solidFill>
                <a:sysClr val="window" lastClr="FFFFFF"/>
              </a:solidFill>
              <a:ln>
                <a:solidFill>
                  <a:srgbClr val="A5A5A5">
                    <a:shade val="65000"/>
                    <a:shade val="95000"/>
                    <a:satMod val="105000"/>
                  </a:srgbClr>
                </a:solidFill>
              </a:ln>
            </c:spPr>
          </c:marker>
          <c:cat>
            <c:numRef>
              <c:f>'Výdaje VaV'!$C$21:$T$21</c:f>
              <c:numCache>
                <c:formatCode>####" "</c:formatCode>
                <c:ptCount val="18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  <c:pt idx="11">
                  <c:v>2017</c:v>
                </c:pt>
                <c:pt idx="12">
                  <c:v>2018</c:v>
                </c:pt>
                <c:pt idx="13">
                  <c:v>2019</c:v>
                </c:pt>
                <c:pt idx="14">
                  <c:v>2020</c:v>
                </c:pt>
                <c:pt idx="15">
                  <c:v>2021</c:v>
                </c:pt>
                <c:pt idx="16">
                  <c:v>2022</c:v>
                </c:pt>
                <c:pt idx="17">
                  <c:v>2023</c:v>
                </c:pt>
              </c:numCache>
            </c:numRef>
          </c:cat>
          <c:val>
            <c:numRef>
              <c:f>'Výdaje VaV'!$C$25:$T$25</c:f>
              <c:numCache>
                <c:formatCode>0.00</c:formatCode>
                <c:ptCount val="18"/>
                <c:pt idx="0">
                  <c:v>0.90177695399732016</c:v>
                </c:pt>
                <c:pt idx="1">
                  <c:v>0.89296247854737609</c:v>
                </c:pt>
                <c:pt idx="2">
                  <c:v>0.97150751305705563</c:v>
                </c:pt>
                <c:pt idx="3">
                  <c:v>1.0256850866407483</c:v>
                </c:pt>
                <c:pt idx="4">
                  <c:v>1.0592878292770942</c:v>
                </c:pt>
                <c:pt idx="5">
                  <c:v>1.0943159383982755</c:v>
                </c:pt>
                <c:pt idx="6">
                  <c:v>1.2332556621246513</c:v>
                </c:pt>
                <c:pt idx="7">
                  <c:v>1.2099223346860826</c:v>
                </c:pt>
                <c:pt idx="8">
                  <c:v>1.1519790060875399</c:v>
                </c:pt>
                <c:pt idx="9">
                  <c:v>1.1712034625375238</c:v>
                </c:pt>
                <c:pt idx="10">
                  <c:v>1.2132014641097832</c:v>
                </c:pt>
                <c:pt idx="11">
                  <c:v>1.1510230352133808</c:v>
                </c:pt>
                <c:pt idx="12">
                  <c:v>1.2870180162943934</c:v>
                </c:pt>
                <c:pt idx="13">
                  <c:v>1.3086672040144245</c:v>
                </c:pt>
                <c:pt idx="14">
                  <c:v>1.1636766966843344</c:v>
                </c:pt>
                <c:pt idx="15">
                  <c:v>1.1899351014497703</c:v>
                </c:pt>
                <c:pt idx="16">
                  <c:v>1.1750277989085609</c:v>
                </c:pt>
                <c:pt idx="17">
                  <c:v>1.0768080711729062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CD3-498C-8C3A-460A26CD8689}"/>
            </c:ext>
          </c:extLst>
        </c:ser>
        <c:ser>
          <c:idx val="3"/>
          <c:order val="4"/>
          <c:tx>
            <c:strRef>
              <c:f>'Výdaje VaV'!$A$26</c:f>
              <c:strCache>
                <c:ptCount val="1"/>
                <c:pt idx="0">
                  <c:v>Plzeňský kraj</c:v>
                </c:pt>
              </c:strCache>
            </c:strRef>
          </c:tx>
          <c:spPr>
            <a:ln w="38100">
              <a:solidFill>
                <a:srgbClr val="FF0000"/>
              </a:solidFill>
            </a:ln>
          </c:spPr>
          <c:marker>
            <c:symbol val="circle"/>
            <c:size val="5"/>
            <c:spPr>
              <a:solidFill>
                <a:sysClr val="window" lastClr="FFFFFF"/>
              </a:solidFill>
              <a:ln>
                <a:solidFill>
                  <a:srgbClr val="FF0000"/>
                </a:solidFill>
              </a:ln>
            </c:spPr>
          </c:marker>
          <c:cat>
            <c:numRef>
              <c:f>'Výdaje VaV'!$C$21:$T$21</c:f>
              <c:numCache>
                <c:formatCode>####" "</c:formatCode>
                <c:ptCount val="18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  <c:pt idx="11">
                  <c:v>2017</c:v>
                </c:pt>
                <c:pt idx="12">
                  <c:v>2018</c:v>
                </c:pt>
                <c:pt idx="13">
                  <c:v>2019</c:v>
                </c:pt>
                <c:pt idx="14">
                  <c:v>2020</c:v>
                </c:pt>
                <c:pt idx="15">
                  <c:v>2021</c:v>
                </c:pt>
                <c:pt idx="16">
                  <c:v>2022</c:v>
                </c:pt>
                <c:pt idx="17">
                  <c:v>2023</c:v>
                </c:pt>
              </c:numCache>
            </c:numRef>
          </c:cat>
          <c:val>
            <c:numRef>
              <c:f>'Výdaje VaV'!$C$26:$T$26</c:f>
              <c:numCache>
                <c:formatCode>0.00</c:formatCode>
                <c:ptCount val="18"/>
                <c:pt idx="0">
                  <c:v>0.73710787764913943</c:v>
                </c:pt>
                <c:pt idx="1">
                  <c:v>0.7208165292451747</c:v>
                </c:pt>
                <c:pt idx="2">
                  <c:v>0.93213613493243908</c:v>
                </c:pt>
                <c:pt idx="3">
                  <c:v>0.82344265113956394</c:v>
                </c:pt>
                <c:pt idx="4">
                  <c:v>1.1610970150763937</c:v>
                </c:pt>
                <c:pt idx="5">
                  <c:v>1.5532700237318307</c:v>
                </c:pt>
                <c:pt idx="6">
                  <c:v>1.9116862540782518</c:v>
                </c:pt>
                <c:pt idx="7">
                  <c:v>1.9836393749460086</c:v>
                </c:pt>
                <c:pt idx="8">
                  <c:v>2.1530251329364178</c:v>
                </c:pt>
                <c:pt idx="9">
                  <c:v>1.9847281939047192</c:v>
                </c:pt>
                <c:pt idx="10">
                  <c:v>1.4274611902027394</c:v>
                </c:pt>
                <c:pt idx="11">
                  <c:v>1.4028450103057239</c:v>
                </c:pt>
                <c:pt idx="12">
                  <c:v>1.61440590694266</c:v>
                </c:pt>
                <c:pt idx="13">
                  <c:v>1.791123847911797</c:v>
                </c:pt>
                <c:pt idx="14">
                  <c:v>1.7338744448790508</c:v>
                </c:pt>
                <c:pt idx="15">
                  <c:v>1.84543109947038</c:v>
                </c:pt>
                <c:pt idx="16">
                  <c:v>1.871646076571807</c:v>
                </c:pt>
                <c:pt idx="17">
                  <c:v>1.719005971239576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4CD3-498C-8C3A-460A26CD8689}"/>
            </c:ext>
          </c:extLst>
        </c:ser>
        <c:ser>
          <c:idx val="4"/>
          <c:order val="5"/>
          <c:tx>
            <c:strRef>
              <c:f>'Výdaje VaV'!$A$27</c:f>
              <c:strCache>
                <c:ptCount val="1"/>
                <c:pt idx="0">
                  <c:v>Karlovarský kraj</c:v>
                </c:pt>
              </c:strCache>
            </c:strRef>
          </c:tx>
          <c:spPr>
            <a:ln w="38100"/>
          </c:spPr>
          <c:marker>
            <c:symbol val="circle"/>
            <c:size val="5"/>
            <c:spPr>
              <a:solidFill>
                <a:sysClr val="window" lastClr="FFFFFF"/>
              </a:solidFill>
              <a:ln>
                <a:solidFill>
                  <a:srgbClr val="5B9BD5">
                    <a:shade val="65000"/>
                    <a:shade val="95000"/>
                    <a:satMod val="105000"/>
                  </a:srgbClr>
                </a:solidFill>
              </a:ln>
            </c:spPr>
          </c:marker>
          <c:cat>
            <c:numRef>
              <c:f>'Výdaje VaV'!$C$21:$T$21</c:f>
              <c:numCache>
                <c:formatCode>####" "</c:formatCode>
                <c:ptCount val="18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  <c:pt idx="11">
                  <c:v>2017</c:v>
                </c:pt>
                <c:pt idx="12">
                  <c:v>2018</c:v>
                </c:pt>
                <c:pt idx="13">
                  <c:v>2019</c:v>
                </c:pt>
                <c:pt idx="14">
                  <c:v>2020</c:v>
                </c:pt>
                <c:pt idx="15">
                  <c:v>2021</c:v>
                </c:pt>
                <c:pt idx="16">
                  <c:v>2022</c:v>
                </c:pt>
                <c:pt idx="17">
                  <c:v>2023</c:v>
                </c:pt>
              </c:numCache>
            </c:numRef>
          </c:cat>
          <c:val>
            <c:numRef>
              <c:f>'Výdaje VaV'!$C$27:$T$27</c:f>
              <c:numCache>
                <c:formatCode>0.00</c:formatCode>
                <c:ptCount val="18"/>
                <c:pt idx="0">
                  <c:v>9.2322852750660239E-2</c:v>
                </c:pt>
                <c:pt idx="1">
                  <c:v>9.1891728125339495E-2</c:v>
                </c:pt>
                <c:pt idx="2">
                  <c:v>6.4669979216932252E-2</c:v>
                </c:pt>
                <c:pt idx="3">
                  <c:v>0.10157747901956587</c:v>
                </c:pt>
                <c:pt idx="4">
                  <c:v>0.12909895209946506</c:v>
                </c:pt>
                <c:pt idx="5">
                  <c:v>0.15097470990051992</c:v>
                </c:pt>
                <c:pt idx="6">
                  <c:v>0.25106869202684035</c:v>
                </c:pt>
                <c:pt idx="7">
                  <c:v>0.14111622213473748</c:v>
                </c:pt>
                <c:pt idx="8">
                  <c:v>0.18189165784662753</c:v>
                </c:pt>
                <c:pt idx="9">
                  <c:v>0.23755489913375771</c:v>
                </c:pt>
                <c:pt idx="10">
                  <c:v>0.19666697063651287</c:v>
                </c:pt>
                <c:pt idx="11">
                  <c:v>0.22571769271436062</c:v>
                </c:pt>
                <c:pt idx="12">
                  <c:v>0.25761345770883559</c:v>
                </c:pt>
                <c:pt idx="13">
                  <c:v>0.32530193579845657</c:v>
                </c:pt>
                <c:pt idx="14">
                  <c:v>0.25465160736982423</c:v>
                </c:pt>
                <c:pt idx="15">
                  <c:v>0.21500995117730892</c:v>
                </c:pt>
                <c:pt idx="16">
                  <c:v>0.27531269059762581</c:v>
                </c:pt>
                <c:pt idx="17">
                  <c:v>0.31811511469153447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4CD3-498C-8C3A-460A26CD8689}"/>
            </c:ext>
          </c:extLst>
        </c:ser>
        <c:ser>
          <c:idx val="5"/>
          <c:order val="6"/>
          <c:tx>
            <c:strRef>
              <c:f>'Výdaje VaV'!$A$28</c:f>
              <c:strCache>
                <c:ptCount val="1"/>
                <c:pt idx="0">
                  <c:v>Ústecký kraj</c:v>
                </c:pt>
              </c:strCache>
            </c:strRef>
          </c:tx>
          <c:spPr>
            <a:ln w="19050"/>
          </c:spPr>
          <c:marker>
            <c:symbol val="none"/>
          </c:marker>
          <c:cat>
            <c:numRef>
              <c:f>'Výdaje VaV'!$C$21:$T$21</c:f>
              <c:numCache>
                <c:formatCode>####" "</c:formatCode>
                <c:ptCount val="18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  <c:pt idx="11">
                  <c:v>2017</c:v>
                </c:pt>
                <c:pt idx="12">
                  <c:v>2018</c:v>
                </c:pt>
                <c:pt idx="13">
                  <c:v>2019</c:v>
                </c:pt>
                <c:pt idx="14">
                  <c:v>2020</c:v>
                </c:pt>
                <c:pt idx="15">
                  <c:v>2021</c:v>
                </c:pt>
                <c:pt idx="16">
                  <c:v>2022</c:v>
                </c:pt>
                <c:pt idx="17">
                  <c:v>2023</c:v>
                </c:pt>
              </c:numCache>
            </c:numRef>
          </c:cat>
          <c:val>
            <c:numRef>
              <c:f>'Výdaje VaV'!$C$28:$T$28</c:f>
              <c:numCache>
                <c:formatCode>0.00</c:formatCode>
                <c:ptCount val="18"/>
                <c:pt idx="0">
                  <c:v>0.26077037530535202</c:v>
                </c:pt>
                <c:pt idx="1">
                  <c:v>0.28372558602701597</c:v>
                </c:pt>
                <c:pt idx="2">
                  <c:v>0.32577946774161204</c:v>
                </c:pt>
                <c:pt idx="3">
                  <c:v>0.2714222433009249</c:v>
                </c:pt>
                <c:pt idx="4">
                  <c:v>0.2993856432643166</c:v>
                </c:pt>
                <c:pt idx="5">
                  <c:v>0.34691792901769003</c:v>
                </c:pt>
                <c:pt idx="6">
                  <c:v>0.45892130251157859</c:v>
                </c:pt>
                <c:pt idx="7">
                  <c:v>0.44650256304683478</c:v>
                </c:pt>
                <c:pt idx="8">
                  <c:v>0.48673534827125214</c:v>
                </c:pt>
                <c:pt idx="9">
                  <c:v>0.40580589817888452</c:v>
                </c:pt>
                <c:pt idx="10">
                  <c:v>0.32043563098734879</c:v>
                </c:pt>
                <c:pt idx="11">
                  <c:v>0.31727047562039684</c:v>
                </c:pt>
                <c:pt idx="12">
                  <c:v>0.3595226513549899</c:v>
                </c:pt>
                <c:pt idx="13">
                  <c:v>0.41491524966486437</c:v>
                </c:pt>
                <c:pt idx="14">
                  <c:v>0.45280361999486246</c:v>
                </c:pt>
                <c:pt idx="15">
                  <c:v>0.41252972458513765</c:v>
                </c:pt>
                <c:pt idx="16">
                  <c:v>0.3875213641751879</c:v>
                </c:pt>
                <c:pt idx="17">
                  <c:v>0.47267885204621801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4CD3-498C-8C3A-460A26CD8689}"/>
            </c:ext>
          </c:extLst>
        </c:ser>
        <c:ser>
          <c:idx val="6"/>
          <c:order val="7"/>
          <c:tx>
            <c:strRef>
              <c:f>'Výdaje VaV'!$A$29</c:f>
              <c:strCache>
                <c:ptCount val="1"/>
                <c:pt idx="0">
                  <c:v>Liberecký kraj</c:v>
                </c:pt>
              </c:strCache>
            </c:strRef>
          </c:tx>
          <c:spPr>
            <a:ln w="19050"/>
          </c:spPr>
          <c:marker>
            <c:symbol val="none"/>
          </c:marker>
          <c:cat>
            <c:numRef>
              <c:f>'Výdaje VaV'!$C$21:$T$21</c:f>
              <c:numCache>
                <c:formatCode>####" "</c:formatCode>
                <c:ptCount val="18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  <c:pt idx="11">
                  <c:v>2017</c:v>
                </c:pt>
                <c:pt idx="12">
                  <c:v>2018</c:v>
                </c:pt>
                <c:pt idx="13">
                  <c:v>2019</c:v>
                </c:pt>
                <c:pt idx="14">
                  <c:v>2020</c:v>
                </c:pt>
                <c:pt idx="15">
                  <c:v>2021</c:v>
                </c:pt>
                <c:pt idx="16">
                  <c:v>2022</c:v>
                </c:pt>
                <c:pt idx="17">
                  <c:v>2023</c:v>
                </c:pt>
              </c:numCache>
            </c:numRef>
          </c:cat>
          <c:val>
            <c:numRef>
              <c:f>'Výdaje VaV'!$C$29:$T$29</c:f>
              <c:numCache>
                <c:formatCode>0.00</c:formatCode>
                <c:ptCount val="18"/>
                <c:pt idx="0">
                  <c:v>1.1604092857083645</c:v>
                </c:pt>
                <c:pt idx="1">
                  <c:v>1.0716687092516299</c:v>
                </c:pt>
                <c:pt idx="2">
                  <c:v>1.190907960863147</c:v>
                </c:pt>
                <c:pt idx="3">
                  <c:v>1.1667028167296671</c:v>
                </c:pt>
                <c:pt idx="4">
                  <c:v>1.1551413667977022</c:v>
                </c:pt>
                <c:pt idx="5">
                  <c:v>1.4499447106208274</c:v>
                </c:pt>
                <c:pt idx="6">
                  <c:v>2.2021157491165804</c:v>
                </c:pt>
                <c:pt idx="7">
                  <c:v>1.769089289452435</c:v>
                </c:pt>
                <c:pt idx="8">
                  <c:v>1.8476825847858975</c:v>
                </c:pt>
                <c:pt idx="9">
                  <c:v>1.6876005410943771</c:v>
                </c:pt>
                <c:pt idx="10">
                  <c:v>1.7129188562622493</c:v>
                </c:pt>
                <c:pt idx="11">
                  <c:v>1.7439653047947146</c:v>
                </c:pt>
                <c:pt idx="12">
                  <c:v>1.9660862969904709</c:v>
                </c:pt>
                <c:pt idx="13">
                  <c:v>1.9752841939128023</c:v>
                </c:pt>
                <c:pt idx="14">
                  <c:v>1.9326046720048091</c:v>
                </c:pt>
                <c:pt idx="15">
                  <c:v>1.8110750766936401</c:v>
                </c:pt>
                <c:pt idx="16">
                  <c:v>1.7432741872884183</c:v>
                </c:pt>
                <c:pt idx="17">
                  <c:v>1.563694526894839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4CD3-498C-8C3A-460A26CD8689}"/>
            </c:ext>
          </c:extLst>
        </c:ser>
        <c:ser>
          <c:idx val="7"/>
          <c:order val="8"/>
          <c:tx>
            <c:strRef>
              <c:f>'Výdaje VaV'!$A$30</c:f>
              <c:strCache>
                <c:ptCount val="1"/>
                <c:pt idx="0">
                  <c:v>Královéhradecký kraj</c:v>
                </c:pt>
              </c:strCache>
            </c:strRef>
          </c:tx>
          <c:spPr>
            <a:ln w="19050"/>
          </c:spPr>
          <c:marker>
            <c:symbol val="none"/>
          </c:marker>
          <c:cat>
            <c:numRef>
              <c:f>'Výdaje VaV'!$C$21:$T$21</c:f>
              <c:numCache>
                <c:formatCode>####" "</c:formatCode>
                <c:ptCount val="18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  <c:pt idx="11">
                  <c:v>2017</c:v>
                </c:pt>
                <c:pt idx="12">
                  <c:v>2018</c:v>
                </c:pt>
                <c:pt idx="13">
                  <c:v>2019</c:v>
                </c:pt>
                <c:pt idx="14">
                  <c:v>2020</c:v>
                </c:pt>
                <c:pt idx="15">
                  <c:v>2021</c:v>
                </c:pt>
                <c:pt idx="16">
                  <c:v>2022</c:v>
                </c:pt>
                <c:pt idx="17">
                  <c:v>2023</c:v>
                </c:pt>
              </c:numCache>
            </c:numRef>
          </c:cat>
          <c:val>
            <c:numRef>
              <c:f>'Výdaje VaV'!$C$30:$T$30</c:f>
              <c:numCache>
                <c:formatCode>0.00</c:formatCode>
                <c:ptCount val="18"/>
                <c:pt idx="0">
                  <c:v>0.65361008946953714</c:v>
                </c:pt>
                <c:pt idx="1">
                  <c:v>0.73138143611367634</c:v>
                </c:pt>
                <c:pt idx="2">
                  <c:v>0.70910302479860998</c:v>
                </c:pt>
                <c:pt idx="3">
                  <c:v>0.84713809585689781</c:v>
                </c:pt>
                <c:pt idx="4">
                  <c:v>0.83779518044989276</c:v>
                </c:pt>
                <c:pt idx="5">
                  <c:v>0.93664072227056705</c:v>
                </c:pt>
                <c:pt idx="6">
                  <c:v>0.93429696973067988</c:v>
                </c:pt>
                <c:pt idx="7">
                  <c:v>1.0192077515115232</c:v>
                </c:pt>
                <c:pt idx="8">
                  <c:v>1.0584317494500288</c:v>
                </c:pt>
                <c:pt idx="9">
                  <c:v>0.95617301389443687</c:v>
                </c:pt>
                <c:pt idx="10">
                  <c:v>0.82352953041669175</c:v>
                </c:pt>
                <c:pt idx="11">
                  <c:v>0.8966699650245632</c:v>
                </c:pt>
                <c:pt idx="12">
                  <c:v>1.0032948308300114</c:v>
                </c:pt>
                <c:pt idx="13">
                  <c:v>1.0617248377927819</c:v>
                </c:pt>
                <c:pt idx="14">
                  <c:v>1.0030431499791146</c:v>
                </c:pt>
                <c:pt idx="15">
                  <c:v>0.96118603245193501</c:v>
                </c:pt>
                <c:pt idx="16">
                  <c:v>0.9497598869596644</c:v>
                </c:pt>
                <c:pt idx="17">
                  <c:v>0.88940188868634817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4CD3-498C-8C3A-460A26CD8689}"/>
            </c:ext>
          </c:extLst>
        </c:ser>
        <c:ser>
          <c:idx val="8"/>
          <c:order val="9"/>
          <c:tx>
            <c:strRef>
              <c:f>'Výdaje VaV'!$A$31</c:f>
              <c:strCache>
                <c:ptCount val="1"/>
                <c:pt idx="0">
                  <c:v>Pardubický kraj</c:v>
                </c:pt>
              </c:strCache>
            </c:strRef>
          </c:tx>
          <c:spPr>
            <a:ln w="19050"/>
          </c:spPr>
          <c:marker>
            <c:symbol val="none"/>
          </c:marker>
          <c:cat>
            <c:numRef>
              <c:f>'Výdaje VaV'!$C$21:$T$21</c:f>
              <c:numCache>
                <c:formatCode>####" "</c:formatCode>
                <c:ptCount val="18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  <c:pt idx="11">
                  <c:v>2017</c:v>
                </c:pt>
                <c:pt idx="12">
                  <c:v>2018</c:v>
                </c:pt>
                <c:pt idx="13">
                  <c:v>2019</c:v>
                </c:pt>
                <c:pt idx="14">
                  <c:v>2020</c:v>
                </c:pt>
                <c:pt idx="15">
                  <c:v>2021</c:v>
                </c:pt>
                <c:pt idx="16">
                  <c:v>2022</c:v>
                </c:pt>
                <c:pt idx="17">
                  <c:v>2023</c:v>
                </c:pt>
              </c:numCache>
            </c:numRef>
          </c:cat>
          <c:val>
            <c:numRef>
              <c:f>'Výdaje VaV'!$C$31:$T$31</c:f>
              <c:numCache>
                <c:formatCode>0.00</c:formatCode>
                <c:ptCount val="18"/>
                <c:pt idx="0">
                  <c:v>1.3313842879855922</c:v>
                </c:pt>
                <c:pt idx="1">
                  <c:v>1.256165867806246</c:v>
                </c:pt>
                <c:pt idx="2">
                  <c:v>1.2047777903554451</c:v>
                </c:pt>
                <c:pt idx="3">
                  <c:v>1.2056577518327449</c:v>
                </c:pt>
                <c:pt idx="4">
                  <c:v>1.3674977852314625</c:v>
                </c:pt>
                <c:pt idx="5">
                  <c:v>1.5086359641091374</c:v>
                </c:pt>
                <c:pt idx="6">
                  <c:v>1.7911420203281605</c:v>
                </c:pt>
                <c:pt idx="7">
                  <c:v>1.6752895133841186</c:v>
                </c:pt>
                <c:pt idx="8">
                  <c:v>1.5949306476705143</c:v>
                </c:pt>
                <c:pt idx="9">
                  <c:v>1.4631671875345098</c:v>
                </c:pt>
                <c:pt idx="10">
                  <c:v>1.3373357650549365</c:v>
                </c:pt>
                <c:pt idx="11">
                  <c:v>1.3510319482832329</c:v>
                </c:pt>
                <c:pt idx="12">
                  <c:v>1.4557090079348531</c:v>
                </c:pt>
                <c:pt idx="13">
                  <c:v>1.39217558464854</c:v>
                </c:pt>
                <c:pt idx="14">
                  <c:v>1.392529409858859</c:v>
                </c:pt>
                <c:pt idx="15">
                  <c:v>1.4682313690796862</c:v>
                </c:pt>
                <c:pt idx="16">
                  <c:v>1.3277064239654075</c:v>
                </c:pt>
                <c:pt idx="17">
                  <c:v>1.3924135168890575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4CD3-498C-8C3A-460A26CD8689}"/>
            </c:ext>
          </c:extLst>
        </c:ser>
        <c:ser>
          <c:idx val="9"/>
          <c:order val="10"/>
          <c:tx>
            <c:strRef>
              <c:f>'Výdaje VaV'!$A$32</c:f>
              <c:strCache>
                <c:ptCount val="1"/>
                <c:pt idx="0">
                  <c:v>Kraj Vysočina</c:v>
                </c:pt>
              </c:strCache>
            </c:strRef>
          </c:tx>
          <c:spPr>
            <a:ln w="19050"/>
          </c:spPr>
          <c:marker>
            <c:symbol val="none"/>
          </c:marker>
          <c:cat>
            <c:numRef>
              <c:f>'Výdaje VaV'!$C$21:$T$21</c:f>
              <c:numCache>
                <c:formatCode>####" "</c:formatCode>
                <c:ptCount val="18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  <c:pt idx="11">
                  <c:v>2017</c:v>
                </c:pt>
                <c:pt idx="12">
                  <c:v>2018</c:v>
                </c:pt>
                <c:pt idx="13">
                  <c:v>2019</c:v>
                </c:pt>
                <c:pt idx="14">
                  <c:v>2020</c:v>
                </c:pt>
                <c:pt idx="15">
                  <c:v>2021</c:v>
                </c:pt>
                <c:pt idx="16">
                  <c:v>2022</c:v>
                </c:pt>
                <c:pt idx="17">
                  <c:v>2023</c:v>
                </c:pt>
              </c:numCache>
            </c:numRef>
          </c:cat>
          <c:val>
            <c:numRef>
              <c:f>'Výdaje VaV'!$C$32:$T$32</c:f>
              <c:numCache>
                <c:formatCode>0.00</c:formatCode>
                <c:ptCount val="18"/>
                <c:pt idx="0">
                  <c:v>0.34962205243050981</c:v>
                </c:pt>
                <c:pt idx="1">
                  <c:v>0.31445887689285063</c:v>
                </c:pt>
                <c:pt idx="2">
                  <c:v>0.44246675669994062</c:v>
                </c:pt>
                <c:pt idx="3">
                  <c:v>0.44585464944980335</c:v>
                </c:pt>
                <c:pt idx="4">
                  <c:v>0.48133500233184784</c:v>
                </c:pt>
                <c:pt idx="5">
                  <c:v>0.48552042664144307</c:v>
                </c:pt>
                <c:pt idx="6">
                  <c:v>0.56081450636623009</c:v>
                </c:pt>
                <c:pt idx="7">
                  <c:v>0.69143066315463275</c:v>
                </c:pt>
                <c:pt idx="8">
                  <c:v>0.85249957702418078</c:v>
                </c:pt>
                <c:pt idx="9">
                  <c:v>0.83902391563172452</c:v>
                </c:pt>
                <c:pt idx="10">
                  <c:v>0.73882036645805271</c:v>
                </c:pt>
                <c:pt idx="11">
                  <c:v>0.6768428793527711</c:v>
                </c:pt>
                <c:pt idx="12">
                  <c:v>0.75837107436961193</c:v>
                </c:pt>
                <c:pt idx="13">
                  <c:v>0.73191058686449284</c:v>
                </c:pt>
                <c:pt idx="14">
                  <c:v>0.62256200369462134</c:v>
                </c:pt>
                <c:pt idx="15">
                  <c:v>0.57932957084630798</c:v>
                </c:pt>
                <c:pt idx="16">
                  <c:v>0.56812471241759754</c:v>
                </c:pt>
                <c:pt idx="17">
                  <c:v>0.51123465104691712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4CD3-498C-8C3A-460A26CD8689}"/>
            </c:ext>
          </c:extLst>
        </c:ser>
        <c:ser>
          <c:idx val="10"/>
          <c:order val="11"/>
          <c:tx>
            <c:strRef>
              <c:f>'Výdaje VaV'!$A$33</c:f>
              <c:strCache>
                <c:ptCount val="1"/>
                <c:pt idx="0">
                  <c:v>Jihomoravský kraj</c:v>
                </c:pt>
              </c:strCache>
            </c:strRef>
          </c:tx>
          <c:spPr>
            <a:ln w="19050"/>
          </c:spPr>
          <c:marker>
            <c:symbol val="none"/>
          </c:marker>
          <c:cat>
            <c:numRef>
              <c:f>'Výdaje VaV'!$C$21:$T$21</c:f>
              <c:numCache>
                <c:formatCode>####" "</c:formatCode>
                <c:ptCount val="18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  <c:pt idx="11">
                  <c:v>2017</c:v>
                </c:pt>
                <c:pt idx="12">
                  <c:v>2018</c:v>
                </c:pt>
                <c:pt idx="13">
                  <c:v>2019</c:v>
                </c:pt>
                <c:pt idx="14">
                  <c:v>2020</c:v>
                </c:pt>
                <c:pt idx="15">
                  <c:v>2021</c:v>
                </c:pt>
                <c:pt idx="16">
                  <c:v>2022</c:v>
                </c:pt>
                <c:pt idx="17">
                  <c:v>2023</c:v>
                </c:pt>
              </c:numCache>
            </c:numRef>
          </c:cat>
          <c:val>
            <c:numRef>
              <c:f>'Výdaje VaV'!$C$33:$T$33</c:f>
              <c:numCache>
                <c:formatCode>0.00</c:formatCode>
                <c:ptCount val="18"/>
                <c:pt idx="0">
                  <c:v>1.5730915805789594</c:v>
                </c:pt>
                <c:pt idx="1">
                  <c:v>1.683998750256575</c:v>
                </c:pt>
                <c:pt idx="2">
                  <c:v>1.6898021063798265</c:v>
                </c:pt>
                <c:pt idx="3">
                  <c:v>1.985560783230444</c:v>
                </c:pt>
                <c:pt idx="4">
                  <c:v>2.0807115655164332</c:v>
                </c:pt>
                <c:pt idx="5">
                  <c:v>2.645289189374441</c:v>
                </c:pt>
                <c:pt idx="6">
                  <c:v>3.4066397225414167</c:v>
                </c:pt>
                <c:pt idx="7">
                  <c:v>3.5699316802791454</c:v>
                </c:pt>
                <c:pt idx="8">
                  <c:v>3.6800454682129198</c:v>
                </c:pt>
                <c:pt idx="9">
                  <c:v>3.5808181614023162</c:v>
                </c:pt>
                <c:pt idx="10">
                  <c:v>2.9559512325386677</c:v>
                </c:pt>
                <c:pt idx="11">
                  <c:v>2.8723612812019557</c:v>
                </c:pt>
                <c:pt idx="12">
                  <c:v>2.8296369665632009</c:v>
                </c:pt>
                <c:pt idx="13">
                  <c:v>2.9894147985237534</c:v>
                </c:pt>
                <c:pt idx="14">
                  <c:v>3.1869395685580164</c:v>
                </c:pt>
                <c:pt idx="15">
                  <c:v>3.0481449649250347</c:v>
                </c:pt>
                <c:pt idx="16">
                  <c:v>2.9780089940296897</c:v>
                </c:pt>
                <c:pt idx="17">
                  <c:v>2.8037548134163721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4CD3-498C-8C3A-460A26CD8689}"/>
            </c:ext>
          </c:extLst>
        </c:ser>
        <c:ser>
          <c:idx val="11"/>
          <c:order val="12"/>
          <c:tx>
            <c:strRef>
              <c:f>'Výdaje VaV'!$A$34</c:f>
              <c:strCache>
                <c:ptCount val="1"/>
                <c:pt idx="0">
                  <c:v>Olomoucký kraj</c:v>
                </c:pt>
              </c:strCache>
            </c:strRef>
          </c:tx>
          <c:spPr>
            <a:ln w="19050"/>
          </c:spPr>
          <c:marker>
            <c:symbol val="none"/>
          </c:marker>
          <c:cat>
            <c:numRef>
              <c:f>'Výdaje VaV'!$C$21:$T$21</c:f>
              <c:numCache>
                <c:formatCode>####" "</c:formatCode>
                <c:ptCount val="18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  <c:pt idx="11">
                  <c:v>2017</c:v>
                </c:pt>
                <c:pt idx="12">
                  <c:v>2018</c:v>
                </c:pt>
                <c:pt idx="13">
                  <c:v>2019</c:v>
                </c:pt>
                <c:pt idx="14">
                  <c:v>2020</c:v>
                </c:pt>
                <c:pt idx="15">
                  <c:v>2021</c:v>
                </c:pt>
                <c:pt idx="16">
                  <c:v>2022</c:v>
                </c:pt>
                <c:pt idx="17">
                  <c:v>2023</c:v>
                </c:pt>
              </c:numCache>
            </c:numRef>
          </c:cat>
          <c:val>
            <c:numRef>
              <c:f>'Výdaje VaV'!$C$34:$T$34</c:f>
              <c:numCache>
                <c:formatCode>0.00</c:formatCode>
                <c:ptCount val="18"/>
                <c:pt idx="0">
                  <c:v>0.83439130931670724</c:v>
                </c:pt>
                <c:pt idx="1">
                  <c:v>0.88111565585331453</c:v>
                </c:pt>
                <c:pt idx="2">
                  <c:v>0.79619884942889119</c:v>
                </c:pt>
                <c:pt idx="3">
                  <c:v>0.91834924020261277</c:v>
                </c:pt>
                <c:pt idx="4">
                  <c:v>0.89964831928789346</c:v>
                </c:pt>
                <c:pt idx="5">
                  <c:v>1.1490031290392075</c:v>
                </c:pt>
                <c:pt idx="6">
                  <c:v>1.9021604212889947</c:v>
                </c:pt>
                <c:pt idx="7">
                  <c:v>1.6248546514405846</c:v>
                </c:pt>
                <c:pt idx="8">
                  <c:v>1.7033357543843719</c:v>
                </c:pt>
                <c:pt idx="9">
                  <c:v>1.4103057400727144</c:v>
                </c:pt>
                <c:pt idx="10">
                  <c:v>1.2831292569047792</c:v>
                </c:pt>
                <c:pt idx="11">
                  <c:v>1.4125243205154234</c:v>
                </c:pt>
                <c:pt idx="12">
                  <c:v>1.6579132891465576</c:v>
                </c:pt>
                <c:pt idx="13">
                  <c:v>1.763732113690071</c:v>
                </c:pt>
                <c:pt idx="14">
                  <c:v>1.5812427743625541</c:v>
                </c:pt>
                <c:pt idx="15">
                  <c:v>1.7615156342429015</c:v>
                </c:pt>
                <c:pt idx="16">
                  <c:v>1.8163843683769405</c:v>
                </c:pt>
                <c:pt idx="17">
                  <c:v>1.6485812583151187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4CD3-498C-8C3A-460A26CD8689}"/>
            </c:ext>
          </c:extLst>
        </c:ser>
        <c:ser>
          <c:idx val="12"/>
          <c:order val="13"/>
          <c:tx>
            <c:strRef>
              <c:f>'Výdaje VaV'!$A$35</c:f>
              <c:strCache>
                <c:ptCount val="1"/>
                <c:pt idx="0">
                  <c:v>Zlínský kraj</c:v>
                </c:pt>
              </c:strCache>
            </c:strRef>
          </c:tx>
          <c:spPr>
            <a:ln w="19050"/>
          </c:spPr>
          <c:marker>
            <c:symbol val="none"/>
          </c:marker>
          <c:cat>
            <c:numRef>
              <c:f>'Výdaje VaV'!$C$21:$T$21</c:f>
              <c:numCache>
                <c:formatCode>####" "</c:formatCode>
                <c:ptCount val="18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  <c:pt idx="11">
                  <c:v>2017</c:v>
                </c:pt>
                <c:pt idx="12">
                  <c:v>2018</c:v>
                </c:pt>
                <c:pt idx="13">
                  <c:v>2019</c:v>
                </c:pt>
                <c:pt idx="14">
                  <c:v>2020</c:v>
                </c:pt>
                <c:pt idx="15">
                  <c:v>2021</c:v>
                </c:pt>
                <c:pt idx="16">
                  <c:v>2022</c:v>
                </c:pt>
                <c:pt idx="17">
                  <c:v>2023</c:v>
                </c:pt>
              </c:numCache>
            </c:numRef>
          </c:cat>
          <c:val>
            <c:numRef>
              <c:f>'Výdaje VaV'!$C$35:$T$35</c:f>
              <c:numCache>
                <c:formatCode>0.00</c:formatCode>
                <c:ptCount val="18"/>
                <c:pt idx="0">
                  <c:v>1.0672836123241152</c:v>
                </c:pt>
                <c:pt idx="1">
                  <c:v>0.9796142903711702</c:v>
                </c:pt>
                <c:pt idx="2">
                  <c:v>0.85586218920795354</c:v>
                </c:pt>
                <c:pt idx="3">
                  <c:v>0.83547054877950633</c:v>
                </c:pt>
                <c:pt idx="4">
                  <c:v>0.96738946399566839</c:v>
                </c:pt>
                <c:pt idx="5">
                  <c:v>1.1143387493094106</c:v>
                </c:pt>
                <c:pt idx="6">
                  <c:v>1.2201523878734264</c:v>
                </c:pt>
                <c:pt idx="7">
                  <c:v>1.160218715256331</c:v>
                </c:pt>
                <c:pt idx="8">
                  <c:v>1.3119133317105995</c:v>
                </c:pt>
                <c:pt idx="9">
                  <c:v>1.1569554685823109</c:v>
                </c:pt>
                <c:pt idx="10">
                  <c:v>1.1551214938695007</c:v>
                </c:pt>
                <c:pt idx="11">
                  <c:v>1.3843446255700351</c:v>
                </c:pt>
                <c:pt idx="12">
                  <c:v>1.4092945642819874</c:v>
                </c:pt>
                <c:pt idx="13">
                  <c:v>1.397743167638724</c:v>
                </c:pt>
                <c:pt idx="14">
                  <c:v>1.3567895635679692</c:v>
                </c:pt>
                <c:pt idx="15">
                  <c:v>1.3547065735390262</c:v>
                </c:pt>
                <c:pt idx="16">
                  <c:v>1.3911542083903532</c:v>
                </c:pt>
                <c:pt idx="17">
                  <c:v>1.4561376442283913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D-4CD3-498C-8C3A-460A26CD8689}"/>
            </c:ext>
          </c:extLst>
        </c:ser>
        <c:ser>
          <c:idx val="13"/>
          <c:order val="14"/>
          <c:tx>
            <c:strRef>
              <c:f>'Výdaje VaV'!$A$36</c:f>
              <c:strCache>
                <c:ptCount val="1"/>
                <c:pt idx="0">
                  <c:v>Moravskoslezský kraj</c:v>
                </c:pt>
              </c:strCache>
            </c:strRef>
          </c:tx>
          <c:spPr>
            <a:ln w="19050"/>
          </c:spPr>
          <c:marker>
            <c:symbol val="none"/>
          </c:marker>
          <c:cat>
            <c:numRef>
              <c:f>'Výdaje VaV'!$C$21:$T$21</c:f>
              <c:numCache>
                <c:formatCode>####" "</c:formatCode>
                <c:ptCount val="18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  <c:pt idx="11">
                  <c:v>2017</c:v>
                </c:pt>
                <c:pt idx="12">
                  <c:v>2018</c:v>
                </c:pt>
                <c:pt idx="13">
                  <c:v>2019</c:v>
                </c:pt>
                <c:pt idx="14">
                  <c:v>2020</c:v>
                </c:pt>
                <c:pt idx="15">
                  <c:v>2021</c:v>
                </c:pt>
                <c:pt idx="16">
                  <c:v>2022</c:v>
                </c:pt>
                <c:pt idx="17">
                  <c:v>2023</c:v>
                </c:pt>
              </c:numCache>
            </c:numRef>
          </c:cat>
          <c:val>
            <c:numRef>
              <c:f>'Výdaje VaV'!$C$36:$T$36</c:f>
              <c:numCache>
                <c:formatCode>0.00</c:formatCode>
                <c:ptCount val="18"/>
                <c:pt idx="0">
                  <c:v>0.67010975271790896</c:v>
                </c:pt>
                <c:pt idx="1">
                  <c:v>0.72711663742164612</c:v>
                </c:pt>
                <c:pt idx="2">
                  <c:v>0.66927582030167987</c:v>
                </c:pt>
                <c:pt idx="3">
                  <c:v>0.81066692400662332</c:v>
                </c:pt>
                <c:pt idx="4">
                  <c:v>0.80990759538982893</c:v>
                </c:pt>
                <c:pt idx="5">
                  <c:v>1.2360658708185976</c:v>
                </c:pt>
                <c:pt idx="6">
                  <c:v>1.139739079848249</c:v>
                </c:pt>
                <c:pt idx="7">
                  <c:v>1.1491536514859775</c:v>
                </c:pt>
                <c:pt idx="8">
                  <c:v>1.2350477014193026</c:v>
                </c:pt>
                <c:pt idx="9">
                  <c:v>1.1901599751631913</c:v>
                </c:pt>
                <c:pt idx="10">
                  <c:v>1.1368665217091904</c:v>
                </c:pt>
                <c:pt idx="11">
                  <c:v>1.0358612415495094</c:v>
                </c:pt>
                <c:pt idx="12">
                  <c:v>1.1095031547285279</c:v>
                </c:pt>
                <c:pt idx="13">
                  <c:v>1.0725035950750148</c:v>
                </c:pt>
                <c:pt idx="14">
                  <c:v>1.1954062370647711</c:v>
                </c:pt>
                <c:pt idx="15">
                  <c:v>1.1476834500026039</c:v>
                </c:pt>
                <c:pt idx="16">
                  <c:v>1.1302785554019708</c:v>
                </c:pt>
                <c:pt idx="17">
                  <c:v>1.0364519230209768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E-4CD3-498C-8C3A-460A26CD868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7355264"/>
        <c:axId val="97356800"/>
      </c:lineChart>
      <c:catAx>
        <c:axId val="97355264"/>
        <c:scaling>
          <c:orientation val="minMax"/>
        </c:scaling>
        <c:delete val="0"/>
        <c:axPos val="b"/>
        <c:majorGridlines/>
        <c:numFmt formatCode="####&quot; &quot;" sourceLinked="1"/>
        <c:majorTickMark val="out"/>
        <c:minorTickMark val="none"/>
        <c:tickLblPos val="nextTo"/>
        <c:txPr>
          <a:bodyPr rot="-2700000"/>
          <a:lstStyle/>
          <a:p>
            <a:pPr>
              <a:defRPr/>
            </a:pPr>
            <a:endParaRPr lang="cs-CZ"/>
          </a:p>
        </c:txPr>
        <c:crossAx val="97356800"/>
        <c:crosses val="autoZero"/>
        <c:auto val="1"/>
        <c:lblAlgn val="ctr"/>
        <c:lblOffset val="100"/>
        <c:tickLblSkip val="1"/>
        <c:tickMarkSkip val="4"/>
        <c:noMultiLvlLbl val="0"/>
      </c:catAx>
      <c:valAx>
        <c:axId val="97356800"/>
        <c:scaling>
          <c:orientation val="minMax"/>
          <c:max val="4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b="0"/>
                </a:pPr>
                <a:r>
                  <a:rPr lang="cs-CZ" b="0"/>
                  <a:t>% HDP</a:t>
                </a:r>
              </a:p>
            </c:rich>
          </c:tx>
          <c:layout>
            <c:manualLayout>
              <c:xMode val="edge"/>
              <c:yMode val="edge"/>
              <c:x val="1.1225093156320965E-2"/>
              <c:y val="0.40853364353507199"/>
            </c:manualLayout>
          </c:layout>
          <c:overlay val="0"/>
        </c:title>
        <c:numFmt formatCode="#,##0.0_ ;\-#,##0.0\ " sourceLinked="0"/>
        <c:majorTickMark val="out"/>
        <c:minorTickMark val="none"/>
        <c:tickLblPos val="nextTo"/>
        <c:crossAx val="97355264"/>
        <c:crosses val="autoZero"/>
        <c:crossBetween val="midCat"/>
      </c:valAx>
    </c:plotArea>
    <c:legend>
      <c:legendPos val="r"/>
      <c:layout>
        <c:manualLayout>
          <c:xMode val="edge"/>
          <c:yMode val="edge"/>
          <c:x val="0.71694080451327491"/>
          <c:y val="9.3299310072524247E-2"/>
          <c:w val="0.28013853355426527"/>
          <c:h val="0.79771231992328839"/>
        </c:manualLayout>
      </c:layout>
      <c:overlay val="0"/>
    </c:legend>
    <c:plotVisOnly val="1"/>
    <c:dispBlanksAs val="gap"/>
    <c:showDLblsOverMax val="0"/>
  </c:chart>
  <c:spPr>
    <a:ln>
      <a:solidFill>
        <a:sysClr val="window" lastClr="FFFFFF">
          <a:lumMod val="75000"/>
        </a:sysClr>
      </a:solidFill>
    </a:ln>
  </c:spPr>
  <c:txPr>
    <a:bodyPr/>
    <a:lstStyle/>
    <a:p>
      <a:pPr>
        <a:defRPr sz="1050">
          <a:latin typeface="Arial" pitchFamily="34" charset="0"/>
          <a:cs typeface="Arial" pitchFamily="34" charset="0"/>
        </a:defRPr>
      </a:pPr>
      <a:endParaRPr lang="cs-CZ"/>
    </a:p>
  </c:txPr>
  <c:externalData r:id="rId2">
    <c:autoUpdate val="0"/>
  </c:externalData>
  <c:userShapes r:id="rId3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cs-CZ"/>
              <a:t>Intenzita výdajů na </a:t>
            </a:r>
            <a:r>
              <a:rPr lang="cs-CZ" err="1"/>
              <a:t>VaV</a:t>
            </a:r>
            <a:r>
              <a:rPr lang="cs-CZ"/>
              <a:t> </a:t>
            </a:r>
            <a:r>
              <a:rPr lang="cs-CZ">
                <a:solidFill>
                  <a:srgbClr val="C00000"/>
                </a:solidFill>
              </a:rPr>
              <a:t>z podnikatelského sektoru </a:t>
            </a:r>
            <a:r>
              <a:rPr lang="cs-CZ"/>
              <a:t>podle krajů</a:t>
            </a:r>
          </a:p>
        </c:rich>
      </c:tx>
      <c:layout>
        <c:manualLayout>
          <c:xMode val="edge"/>
          <c:yMode val="edge"/>
          <c:x val="0.11500952240669035"/>
          <c:y val="1.3346918113089452E-2"/>
        </c:manualLayout>
      </c:layout>
      <c:overlay val="1"/>
    </c:title>
    <c:autoTitleDeleted val="0"/>
    <c:plotArea>
      <c:layout>
        <c:manualLayout>
          <c:layoutTarget val="inner"/>
          <c:xMode val="edge"/>
          <c:yMode val="edge"/>
          <c:x val="9.6766315323136343E-2"/>
          <c:y val="8.3045885943114281E-2"/>
          <c:w val="0.62148874774427643"/>
          <c:h val="0.79010586319218246"/>
        </c:manualLayout>
      </c:layout>
      <c:lineChart>
        <c:grouping val="standard"/>
        <c:varyColors val="0"/>
        <c:ser>
          <c:idx val="14"/>
          <c:order val="0"/>
          <c:tx>
            <c:strRef>
              <c:f>'VýdajeVa_dle zdroju2'!$AQ$4</c:f>
              <c:strCache>
                <c:ptCount val="1"/>
                <c:pt idx="0">
                  <c:v>Česká republika</c:v>
                </c:pt>
              </c:strCache>
            </c:strRef>
          </c:tx>
          <c:spPr>
            <a:ln w="38100">
              <a:solidFill>
                <a:sysClr val="windowText" lastClr="000000"/>
              </a:solidFill>
            </a:ln>
          </c:spPr>
          <c:marker>
            <c:symbol val="circle"/>
            <c:size val="5"/>
            <c:spPr>
              <a:solidFill>
                <a:sysClr val="window" lastClr="FFFFFF"/>
              </a:solidFill>
              <a:ln>
                <a:solidFill>
                  <a:sysClr val="windowText" lastClr="000000"/>
                </a:solidFill>
              </a:ln>
            </c:spPr>
          </c:marker>
          <c:cat>
            <c:numRef>
              <c:f>'VýdajeVa_dle zdroju2'!$AS$3:$BJ$3</c:f>
              <c:numCache>
                <c:formatCode>####" "</c:formatCode>
                <c:ptCount val="18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  <c:pt idx="11">
                  <c:v>2017</c:v>
                </c:pt>
                <c:pt idx="12">
                  <c:v>2018</c:v>
                </c:pt>
                <c:pt idx="13">
                  <c:v>2019</c:v>
                </c:pt>
                <c:pt idx="14">
                  <c:v>2020</c:v>
                </c:pt>
                <c:pt idx="15">
                  <c:v>2021</c:v>
                </c:pt>
                <c:pt idx="16">
                  <c:v>2022</c:v>
                </c:pt>
                <c:pt idx="17">
                  <c:v>2023</c:v>
                </c:pt>
              </c:numCache>
            </c:numRef>
          </c:cat>
          <c:val>
            <c:numRef>
              <c:f>'VýdajeVa_dle zdroju2'!$AS$4:$BJ$4</c:f>
              <c:numCache>
                <c:formatCode>#,##0.00</c:formatCode>
                <c:ptCount val="18"/>
                <c:pt idx="0">
                  <c:v>0.63934823688478892</c:v>
                </c:pt>
                <c:pt idx="1">
                  <c:v>0.68140439244851647</c:v>
                </c:pt>
                <c:pt idx="2">
                  <c:v>0.64148466432179185</c:v>
                </c:pt>
                <c:pt idx="3">
                  <c:v>0.62354256964534993</c:v>
                </c:pt>
                <c:pt idx="4">
                  <c:v>0.67012594324383223</c:v>
                </c:pt>
                <c:pt idx="5">
                  <c:v>0.73578766385636973</c:v>
                </c:pt>
                <c:pt idx="6">
                  <c:v>0.81841594047511879</c:v>
                </c:pt>
                <c:pt idx="7">
                  <c:v>0.91319747219943181</c:v>
                </c:pt>
                <c:pt idx="8">
                  <c:v>0.99550876186154502</c:v>
                </c:pt>
                <c:pt idx="9">
                  <c:v>0.98601522448543666</c:v>
                </c:pt>
                <c:pt idx="10">
                  <c:v>1.0051713568153999</c:v>
                </c:pt>
                <c:pt idx="11">
                  <c:v>1.0534427775525754</c:v>
                </c:pt>
                <c:pt idx="12">
                  <c:v>1.1079148559622392</c:v>
                </c:pt>
                <c:pt idx="13">
                  <c:v>1.1177706102329215</c:v>
                </c:pt>
                <c:pt idx="14">
                  <c:v>1.1575522926683242</c:v>
                </c:pt>
                <c:pt idx="15">
                  <c:v>1.1922858151867923</c:v>
                </c:pt>
                <c:pt idx="16">
                  <c:v>1.2041640858628198</c:v>
                </c:pt>
                <c:pt idx="17">
                  <c:v>1.1496538709723845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B48-4C6D-A82E-637CACA1EF2F}"/>
            </c:ext>
          </c:extLst>
        </c:ser>
        <c:ser>
          <c:idx val="0"/>
          <c:order val="1"/>
          <c:tx>
            <c:strRef>
              <c:f>'VýdajeVa_dle zdroju2'!$AQ$5</c:f>
              <c:strCache>
                <c:ptCount val="1"/>
                <c:pt idx="0">
                  <c:v>Hl. m. Praha</c:v>
                </c:pt>
              </c:strCache>
            </c:strRef>
          </c:tx>
          <c:spPr>
            <a:ln w="19050"/>
          </c:spPr>
          <c:marker>
            <c:symbol val="none"/>
          </c:marker>
          <c:cat>
            <c:numRef>
              <c:f>'VýdajeVa_dle zdroju2'!$AS$3:$BJ$3</c:f>
              <c:numCache>
                <c:formatCode>####" "</c:formatCode>
                <c:ptCount val="18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  <c:pt idx="11">
                  <c:v>2017</c:v>
                </c:pt>
                <c:pt idx="12">
                  <c:v>2018</c:v>
                </c:pt>
                <c:pt idx="13">
                  <c:v>2019</c:v>
                </c:pt>
                <c:pt idx="14">
                  <c:v>2020</c:v>
                </c:pt>
                <c:pt idx="15">
                  <c:v>2021</c:v>
                </c:pt>
                <c:pt idx="16">
                  <c:v>2022</c:v>
                </c:pt>
                <c:pt idx="17">
                  <c:v>2023</c:v>
                </c:pt>
              </c:numCache>
            </c:numRef>
          </c:cat>
          <c:val>
            <c:numRef>
              <c:f>'VýdajeVa_dle zdroju2'!$AS$5:$BJ$5</c:f>
              <c:numCache>
                <c:formatCode>#,##0.00</c:formatCode>
                <c:ptCount val="18"/>
                <c:pt idx="0">
                  <c:v>0.80988667192763031</c:v>
                </c:pt>
                <c:pt idx="1">
                  <c:v>0.90662988498630348</c:v>
                </c:pt>
                <c:pt idx="2">
                  <c:v>0.78125015871884496</c:v>
                </c:pt>
                <c:pt idx="3">
                  <c:v>0.6598480508247595</c:v>
                </c:pt>
                <c:pt idx="4">
                  <c:v>0.67762927738867285</c:v>
                </c:pt>
                <c:pt idx="5">
                  <c:v>0.74109625367735132</c:v>
                </c:pt>
                <c:pt idx="6">
                  <c:v>0.86712129584017705</c:v>
                </c:pt>
                <c:pt idx="7">
                  <c:v>0.89601936457357512</c:v>
                </c:pt>
                <c:pt idx="8">
                  <c:v>0.95604427628274202</c:v>
                </c:pt>
                <c:pt idx="9">
                  <c:v>0.98794827607210944</c:v>
                </c:pt>
                <c:pt idx="10">
                  <c:v>0.97997356649974043</c:v>
                </c:pt>
                <c:pt idx="11">
                  <c:v>1.1447162161357196</c:v>
                </c:pt>
                <c:pt idx="12">
                  <c:v>1.1829289283582367</c:v>
                </c:pt>
                <c:pt idx="13">
                  <c:v>1.202414672493693</c:v>
                </c:pt>
                <c:pt idx="14">
                  <c:v>1.4285286636153145</c:v>
                </c:pt>
                <c:pt idx="15">
                  <c:v>1.4452853027233017</c:v>
                </c:pt>
                <c:pt idx="16">
                  <c:v>1.4388404908477799</c:v>
                </c:pt>
                <c:pt idx="17">
                  <c:v>1.5119756275447063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B48-4C6D-A82E-637CACA1EF2F}"/>
            </c:ext>
          </c:extLst>
        </c:ser>
        <c:ser>
          <c:idx val="1"/>
          <c:order val="2"/>
          <c:tx>
            <c:strRef>
              <c:f>'VýdajeVa_dle zdroju2'!$AQ$6</c:f>
              <c:strCache>
                <c:ptCount val="1"/>
                <c:pt idx="0">
                  <c:v>Středočeský kraj</c:v>
                </c:pt>
              </c:strCache>
            </c:strRef>
          </c:tx>
          <c:spPr>
            <a:ln w="19050"/>
          </c:spPr>
          <c:marker>
            <c:symbol val="none"/>
          </c:marker>
          <c:cat>
            <c:numRef>
              <c:f>'VýdajeVa_dle zdroju2'!$AS$3:$BJ$3</c:f>
              <c:numCache>
                <c:formatCode>####" "</c:formatCode>
                <c:ptCount val="18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  <c:pt idx="11">
                  <c:v>2017</c:v>
                </c:pt>
                <c:pt idx="12">
                  <c:v>2018</c:v>
                </c:pt>
                <c:pt idx="13">
                  <c:v>2019</c:v>
                </c:pt>
                <c:pt idx="14">
                  <c:v>2020</c:v>
                </c:pt>
                <c:pt idx="15">
                  <c:v>2021</c:v>
                </c:pt>
                <c:pt idx="16">
                  <c:v>2022</c:v>
                </c:pt>
                <c:pt idx="17">
                  <c:v>2023</c:v>
                </c:pt>
              </c:numCache>
            </c:numRef>
          </c:cat>
          <c:val>
            <c:numRef>
              <c:f>'VýdajeVa_dle zdroju2'!$AS$6:$BJ$6</c:f>
              <c:numCache>
                <c:formatCode>#,##0.00</c:formatCode>
                <c:ptCount val="18"/>
                <c:pt idx="0">
                  <c:v>1.0577862442570836</c:v>
                </c:pt>
                <c:pt idx="1">
                  <c:v>1.1684207262917026</c:v>
                </c:pt>
                <c:pt idx="2">
                  <c:v>0.91273043008331445</c:v>
                </c:pt>
                <c:pt idx="3">
                  <c:v>0.94538848153767363</c:v>
                </c:pt>
                <c:pt idx="4">
                  <c:v>1.0201313491102337</c:v>
                </c:pt>
                <c:pt idx="5">
                  <c:v>1.0295293842801623</c:v>
                </c:pt>
                <c:pt idx="6">
                  <c:v>1.0783165331391109</c:v>
                </c:pt>
                <c:pt idx="7">
                  <c:v>1.6422240216760891</c:v>
                </c:pt>
                <c:pt idx="8">
                  <c:v>1.5081828199777094</c:v>
                </c:pt>
                <c:pt idx="9">
                  <c:v>1.4570303483770184</c:v>
                </c:pt>
                <c:pt idx="10">
                  <c:v>1.4885506798390651</c:v>
                </c:pt>
                <c:pt idx="11">
                  <c:v>1.6882005102333133</c:v>
                </c:pt>
                <c:pt idx="12">
                  <c:v>1.9679017484733643</c:v>
                </c:pt>
                <c:pt idx="13">
                  <c:v>1.8105315030624463</c:v>
                </c:pt>
                <c:pt idx="14">
                  <c:v>1.5729040547379596</c:v>
                </c:pt>
                <c:pt idx="15">
                  <c:v>1.6224664379581002</c:v>
                </c:pt>
                <c:pt idx="16">
                  <c:v>1.6420930383373618</c:v>
                </c:pt>
                <c:pt idx="17">
                  <c:v>1.4375664470753819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B48-4C6D-A82E-637CACA1EF2F}"/>
            </c:ext>
          </c:extLst>
        </c:ser>
        <c:ser>
          <c:idx val="2"/>
          <c:order val="3"/>
          <c:tx>
            <c:strRef>
              <c:f>'VýdajeVa_dle zdroju2'!$AQ$7</c:f>
              <c:strCache>
                <c:ptCount val="1"/>
                <c:pt idx="0">
                  <c:v>Jihočeský kraj</c:v>
                </c:pt>
              </c:strCache>
            </c:strRef>
          </c:tx>
          <c:spPr>
            <a:ln w="38100"/>
          </c:spPr>
          <c:marker>
            <c:symbol val="circle"/>
            <c:size val="5"/>
            <c:spPr>
              <a:solidFill>
                <a:sysClr val="window" lastClr="FFFFFF"/>
              </a:solidFill>
              <a:ln>
                <a:solidFill>
                  <a:srgbClr val="A5A5A5">
                    <a:shade val="65000"/>
                    <a:shade val="95000"/>
                    <a:satMod val="105000"/>
                  </a:srgbClr>
                </a:solidFill>
              </a:ln>
            </c:spPr>
          </c:marker>
          <c:cat>
            <c:numRef>
              <c:f>'VýdajeVa_dle zdroju2'!$AS$3:$BJ$3</c:f>
              <c:numCache>
                <c:formatCode>####" "</c:formatCode>
                <c:ptCount val="18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  <c:pt idx="11">
                  <c:v>2017</c:v>
                </c:pt>
                <c:pt idx="12">
                  <c:v>2018</c:v>
                </c:pt>
                <c:pt idx="13">
                  <c:v>2019</c:v>
                </c:pt>
                <c:pt idx="14">
                  <c:v>2020</c:v>
                </c:pt>
                <c:pt idx="15">
                  <c:v>2021</c:v>
                </c:pt>
                <c:pt idx="16">
                  <c:v>2022</c:v>
                </c:pt>
                <c:pt idx="17">
                  <c:v>2023</c:v>
                </c:pt>
              </c:numCache>
            </c:numRef>
          </c:cat>
          <c:val>
            <c:numRef>
              <c:f>'VýdajeVa_dle zdroju2'!$AS$7:$BJ$7</c:f>
              <c:numCache>
                <c:formatCode>#,##0.00</c:formatCode>
                <c:ptCount val="18"/>
                <c:pt idx="0">
                  <c:v>0.50304347529096494</c:v>
                </c:pt>
                <c:pt idx="1">
                  <c:v>0.43634263655877409</c:v>
                </c:pt>
                <c:pt idx="2">
                  <c:v>0.44988888284967454</c:v>
                </c:pt>
                <c:pt idx="3">
                  <c:v>0.45293573003728482</c:v>
                </c:pt>
                <c:pt idx="4">
                  <c:v>0.46751202838699313</c:v>
                </c:pt>
                <c:pt idx="5">
                  <c:v>0.55114132365857571</c:v>
                </c:pt>
                <c:pt idx="6">
                  <c:v>0.6186607878119087</c:v>
                </c:pt>
                <c:pt idx="7">
                  <c:v>0.66114269906693812</c:v>
                </c:pt>
                <c:pt idx="8">
                  <c:v>0.64244711362548912</c:v>
                </c:pt>
                <c:pt idx="9">
                  <c:v>0.67418210355467545</c:v>
                </c:pt>
                <c:pt idx="10">
                  <c:v>0.77773762862260476</c:v>
                </c:pt>
                <c:pt idx="11">
                  <c:v>0.67297554046606312</c:v>
                </c:pt>
                <c:pt idx="12">
                  <c:v>0.73368964473994092</c:v>
                </c:pt>
                <c:pt idx="13">
                  <c:v>0.77777840917482133</c:v>
                </c:pt>
                <c:pt idx="14">
                  <c:v>0.64613702020718744</c:v>
                </c:pt>
                <c:pt idx="15">
                  <c:v>0.67386978720831658</c:v>
                </c:pt>
                <c:pt idx="16">
                  <c:v>0.72606567433282543</c:v>
                </c:pt>
                <c:pt idx="17">
                  <c:v>0.62308760934203622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B48-4C6D-A82E-637CACA1EF2F}"/>
            </c:ext>
          </c:extLst>
        </c:ser>
        <c:ser>
          <c:idx val="3"/>
          <c:order val="4"/>
          <c:tx>
            <c:strRef>
              <c:f>'VýdajeVa_dle zdroju2'!$AQ$8</c:f>
              <c:strCache>
                <c:ptCount val="1"/>
                <c:pt idx="0">
                  <c:v>Plzeňský kraj</c:v>
                </c:pt>
              </c:strCache>
            </c:strRef>
          </c:tx>
          <c:spPr>
            <a:ln w="38100">
              <a:solidFill>
                <a:srgbClr val="FF0000"/>
              </a:solidFill>
            </a:ln>
          </c:spPr>
          <c:marker>
            <c:symbol val="circle"/>
            <c:size val="5"/>
            <c:spPr>
              <a:solidFill>
                <a:sysClr val="window" lastClr="FFFFFF"/>
              </a:solidFill>
              <a:ln>
                <a:solidFill>
                  <a:srgbClr val="FF0000"/>
                </a:solidFill>
              </a:ln>
            </c:spPr>
          </c:marker>
          <c:cat>
            <c:numRef>
              <c:f>'VýdajeVa_dle zdroju2'!$AS$3:$BJ$3</c:f>
              <c:numCache>
                <c:formatCode>####" "</c:formatCode>
                <c:ptCount val="18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  <c:pt idx="11">
                  <c:v>2017</c:v>
                </c:pt>
                <c:pt idx="12">
                  <c:v>2018</c:v>
                </c:pt>
                <c:pt idx="13">
                  <c:v>2019</c:v>
                </c:pt>
                <c:pt idx="14">
                  <c:v>2020</c:v>
                </c:pt>
                <c:pt idx="15">
                  <c:v>2021</c:v>
                </c:pt>
                <c:pt idx="16">
                  <c:v>2022</c:v>
                </c:pt>
                <c:pt idx="17">
                  <c:v>2023</c:v>
                </c:pt>
              </c:numCache>
            </c:numRef>
          </c:cat>
          <c:val>
            <c:numRef>
              <c:f>'VýdajeVa_dle zdroju2'!$AS$8:$BJ$8</c:f>
              <c:numCache>
                <c:formatCode>#,##0.00</c:formatCode>
                <c:ptCount val="18"/>
                <c:pt idx="0">
                  <c:v>0.4304460003868365</c:v>
                </c:pt>
                <c:pt idx="1">
                  <c:v>0.41777877752348691</c:v>
                </c:pt>
                <c:pt idx="2">
                  <c:v>0.61493572988196576</c:v>
                </c:pt>
                <c:pt idx="3">
                  <c:v>0.51026623627349521</c:v>
                </c:pt>
                <c:pt idx="4">
                  <c:v>0.81544149043812597</c:v>
                </c:pt>
                <c:pt idx="5">
                  <c:v>1.1017300751507957</c:v>
                </c:pt>
                <c:pt idx="6">
                  <c:v>1.2336045069425114</c:v>
                </c:pt>
                <c:pt idx="7">
                  <c:v>1.0987040281813667</c:v>
                </c:pt>
                <c:pt idx="8">
                  <c:v>1.2244834731693057</c:v>
                </c:pt>
                <c:pt idx="9">
                  <c:v>1.1549875047100957</c:v>
                </c:pt>
                <c:pt idx="10">
                  <c:v>1.0267183879722384</c:v>
                </c:pt>
                <c:pt idx="11">
                  <c:v>0.99581593615025199</c:v>
                </c:pt>
                <c:pt idx="12">
                  <c:v>1.0940502712497746</c:v>
                </c:pt>
                <c:pt idx="13">
                  <c:v>1.2678985913072611</c:v>
                </c:pt>
                <c:pt idx="14">
                  <c:v>1.2483945626007431</c:v>
                </c:pt>
                <c:pt idx="15">
                  <c:v>1.4649782799560478</c:v>
                </c:pt>
                <c:pt idx="16">
                  <c:v>1.4818084132340039</c:v>
                </c:pt>
                <c:pt idx="17">
                  <c:v>1.3280789446265893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FB48-4C6D-A82E-637CACA1EF2F}"/>
            </c:ext>
          </c:extLst>
        </c:ser>
        <c:ser>
          <c:idx val="4"/>
          <c:order val="5"/>
          <c:tx>
            <c:strRef>
              <c:f>'VýdajeVa_dle zdroju2'!$AQ$9</c:f>
              <c:strCache>
                <c:ptCount val="1"/>
                <c:pt idx="0">
                  <c:v>Karlovarský kraj</c:v>
                </c:pt>
              </c:strCache>
            </c:strRef>
          </c:tx>
          <c:spPr>
            <a:ln w="38100"/>
          </c:spPr>
          <c:marker>
            <c:symbol val="circle"/>
            <c:size val="5"/>
            <c:spPr>
              <a:solidFill>
                <a:sysClr val="window" lastClr="FFFFFF"/>
              </a:solidFill>
              <a:ln>
                <a:solidFill>
                  <a:srgbClr val="5B9BD5">
                    <a:shade val="65000"/>
                    <a:shade val="95000"/>
                    <a:satMod val="105000"/>
                  </a:srgbClr>
                </a:solidFill>
              </a:ln>
            </c:spPr>
          </c:marker>
          <c:cat>
            <c:numRef>
              <c:f>'VýdajeVa_dle zdroju2'!$AS$3:$BJ$3</c:f>
              <c:numCache>
                <c:formatCode>####" "</c:formatCode>
                <c:ptCount val="18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  <c:pt idx="11">
                  <c:v>2017</c:v>
                </c:pt>
                <c:pt idx="12">
                  <c:v>2018</c:v>
                </c:pt>
                <c:pt idx="13">
                  <c:v>2019</c:v>
                </c:pt>
                <c:pt idx="14">
                  <c:v>2020</c:v>
                </c:pt>
                <c:pt idx="15">
                  <c:v>2021</c:v>
                </c:pt>
                <c:pt idx="16">
                  <c:v>2022</c:v>
                </c:pt>
                <c:pt idx="17">
                  <c:v>2023</c:v>
                </c:pt>
              </c:numCache>
            </c:numRef>
          </c:cat>
          <c:val>
            <c:numRef>
              <c:f>'VýdajeVa_dle zdroju2'!$AS$9:$BJ$9</c:f>
              <c:numCache>
                <c:formatCode>#,##0.00</c:formatCode>
                <c:ptCount val="18"/>
                <c:pt idx="0">
                  <c:v>8.3159678881604013E-2</c:v>
                </c:pt>
                <c:pt idx="1">
                  <c:v>7.9807886827525432E-2</c:v>
                </c:pt>
                <c:pt idx="2">
                  <c:v>5.7461599101789267E-2</c:v>
                </c:pt>
                <c:pt idx="3">
                  <c:v>9.2561241471126668E-2</c:v>
                </c:pt>
                <c:pt idx="4">
                  <c:v>0.12047084686973301</c:v>
                </c:pt>
                <c:pt idx="5">
                  <c:v>0.14081605318591939</c:v>
                </c:pt>
                <c:pt idx="6">
                  <c:v>0.22405881192026836</c:v>
                </c:pt>
                <c:pt idx="7">
                  <c:v>0.12880361491488918</c:v>
                </c:pt>
                <c:pt idx="8">
                  <c:v>0.16991810628250345</c:v>
                </c:pt>
                <c:pt idx="9">
                  <c:v>0.20736175617258773</c:v>
                </c:pt>
                <c:pt idx="10">
                  <c:v>0.19119308816006364</c:v>
                </c:pt>
                <c:pt idx="11">
                  <c:v>0.20864918909498839</c:v>
                </c:pt>
                <c:pt idx="12">
                  <c:v>0.22258784975526263</c:v>
                </c:pt>
                <c:pt idx="13">
                  <c:v>0.28694129184869677</c:v>
                </c:pt>
                <c:pt idx="14">
                  <c:v>0.21541101571896648</c:v>
                </c:pt>
                <c:pt idx="15">
                  <c:v>0.18236619324652936</c:v>
                </c:pt>
                <c:pt idx="16">
                  <c:v>0.23524838985722651</c:v>
                </c:pt>
                <c:pt idx="17">
                  <c:v>0.27266565002514986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FB48-4C6D-A82E-637CACA1EF2F}"/>
            </c:ext>
          </c:extLst>
        </c:ser>
        <c:ser>
          <c:idx val="5"/>
          <c:order val="6"/>
          <c:tx>
            <c:strRef>
              <c:f>'VýdajeVa_dle zdroju2'!$AQ$10</c:f>
              <c:strCache>
                <c:ptCount val="1"/>
                <c:pt idx="0">
                  <c:v>Ústecký kraj</c:v>
                </c:pt>
              </c:strCache>
            </c:strRef>
          </c:tx>
          <c:spPr>
            <a:ln w="19050"/>
          </c:spPr>
          <c:marker>
            <c:symbol val="none"/>
          </c:marker>
          <c:cat>
            <c:numRef>
              <c:f>'VýdajeVa_dle zdroju2'!$AS$3:$BJ$3</c:f>
              <c:numCache>
                <c:formatCode>####" "</c:formatCode>
                <c:ptCount val="18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  <c:pt idx="11">
                  <c:v>2017</c:v>
                </c:pt>
                <c:pt idx="12">
                  <c:v>2018</c:v>
                </c:pt>
                <c:pt idx="13">
                  <c:v>2019</c:v>
                </c:pt>
                <c:pt idx="14">
                  <c:v>2020</c:v>
                </c:pt>
                <c:pt idx="15">
                  <c:v>2021</c:v>
                </c:pt>
                <c:pt idx="16">
                  <c:v>2022</c:v>
                </c:pt>
                <c:pt idx="17">
                  <c:v>2023</c:v>
                </c:pt>
              </c:numCache>
            </c:numRef>
          </c:cat>
          <c:val>
            <c:numRef>
              <c:f>'VýdajeVa_dle zdroju2'!$AS$10:$BJ$10</c:f>
              <c:numCache>
                <c:formatCode>#,##0.00</c:formatCode>
                <c:ptCount val="18"/>
                <c:pt idx="0">
                  <c:v>0.1663830779480347</c:v>
                </c:pt>
                <c:pt idx="1">
                  <c:v>0.18406029432597518</c:v>
                </c:pt>
                <c:pt idx="2">
                  <c:v>0.22666151655536174</c:v>
                </c:pt>
                <c:pt idx="3">
                  <c:v>0.16443724211524785</c:v>
                </c:pt>
                <c:pt idx="4">
                  <c:v>0.19484371314375573</c:v>
                </c:pt>
                <c:pt idx="5">
                  <c:v>0.19663173762292757</c:v>
                </c:pt>
                <c:pt idx="6">
                  <c:v>0.27901828086426045</c:v>
                </c:pt>
                <c:pt idx="7">
                  <c:v>0.26070578772181729</c:v>
                </c:pt>
                <c:pt idx="8">
                  <c:v>0.25479071303081102</c:v>
                </c:pt>
                <c:pt idx="9">
                  <c:v>0.2610179788662329</c:v>
                </c:pt>
                <c:pt idx="10">
                  <c:v>0.21096132583181448</c:v>
                </c:pt>
                <c:pt idx="11">
                  <c:v>0.19172458539216852</c:v>
                </c:pt>
                <c:pt idx="12">
                  <c:v>0.20659324910073074</c:v>
                </c:pt>
                <c:pt idx="13">
                  <c:v>0.27250201480282044</c:v>
                </c:pt>
                <c:pt idx="14">
                  <c:v>0.27907405280157338</c:v>
                </c:pt>
                <c:pt idx="15">
                  <c:v>0.28297992733576616</c:v>
                </c:pt>
                <c:pt idx="16">
                  <c:v>0.27941597085569758</c:v>
                </c:pt>
                <c:pt idx="17">
                  <c:v>0.35191337876189921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FB48-4C6D-A82E-637CACA1EF2F}"/>
            </c:ext>
          </c:extLst>
        </c:ser>
        <c:ser>
          <c:idx val="6"/>
          <c:order val="7"/>
          <c:tx>
            <c:strRef>
              <c:f>'VýdajeVa_dle zdroju2'!$AQ$11</c:f>
              <c:strCache>
                <c:ptCount val="1"/>
                <c:pt idx="0">
                  <c:v>Liberecký kraj</c:v>
                </c:pt>
              </c:strCache>
            </c:strRef>
          </c:tx>
          <c:spPr>
            <a:ln w="19050"/>
          </c:spPr>
          <c:marker>
            <c:symbol val="none"/>
          </c:marker>
          <c:cat>
            <c:numRef>
              <c:f>'VýdajeVa_dle zdroju2'!$AS$3:$BJ$3</c:f>
              <c:numCache>
                <c:formatCode>####" "</c:formatCode>
                <c:ptCount val="18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  <c:pt idx="11">
                  <c:v>2017</c:v>
                </c:pt>
                <c:pt idx="12">
                  <c:v>2018</c:v>
                </c:pt>
                <c:pt idx="13">
                  <c:v>2019</c:v>
                </c:pt>
                <c:pt idx="14">
                  <c:v>2020</c:v>
                </c:pt>
                <c:pt idx="15">
                  <c:v>2021</c:v>
                </c:pt>
                <c:pt idx="16">
                  <c:v>2022</c:v>
                </c:pt>
                <c:pt idx="17">
                  <c:v>2023</c:v>
                </c:pt>
              </c:numCache>
            </c:numRef>
          </c:cat>
          <c:val>
            <c:numRef>
              <c:f>'VýdajeVa_dle zdroju2'!$AS$11:$BJ$11</c:f>
              <c:numCache>
                <c:formatCode>#,##0.00</c:formatCode>
                <c:ptCount val="18"/>
                <c:pt idx="0">
                  <c:v>0.89376097714631475</c:v>
                </c:pt>
                <c:pt idx="1">
                  <c:v>0.77143191872325134</c:v>
                </c:pt>
                <c:pt idx="2">
                  <c:v>0.91968815372051382</c:v>
                </c:pt>
                <c:pt idx="3">
                  <c:v>0.74800526765028685</c:v>
                </c:pt>
                <c:pt idx="4">
                  <c:v>0.71488748746677711</c:v>
                </c:pt>
                <c:pt idx="5">
                  <c:v>0.74142392159612347</c:v>
                </c:pt>
                <c:pt idx="6">
                  <c:v>0.92388637570923726</c:v>
                </c:pt>
                <c:pt idx="7">
                  <c:v>1.0430906117330667</c:v>
                </c:pt>
                <c:pt idx="8">
                  <c:v>1.1978578892073275</c:v>
                </c:pt>
                <c:pt idx="9">
                  <c:v>1.1911368870715515</c:v>
                </c:pt>
                <c:pt idx="10">
                  <c:v>1.3194635547569595</c:v>
                </c:pt>
                <c:pt idx="11">
                  <c:v>1.2960340805034571</c:v>
                </c:pt>
                <c:pt idx="12">
                  <c:v>1.409182724744181</c:v>
                </c:pt>
                <c:pt idx="13">
                  <c:v>1.4423191282975061</c:v>
                </c:pt>
                <c:pt idx="14">
                  <c:v>1.4045181370486322</c:v>
                </c:pt>
                <c:pt idx="15">
                  <c:v>1.2865028027769463</c:v>
                </c:pt>
                <c:pt idx="16">
                  <c:v>1.2834539541066261</c:v>
                </c:pt>
                <c:pt idx="17">
                  <c:v>1.1255066302197274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FB48-4C6D-A82E-637CACA1EF2F}"/>
            </c:ext>
          </c:extLst>
        </c:ser>
        <c:ser>
          <c:idx val="7"/>
          <c:order val="8"/>
          <c:tx>
            <c:strRef>
              <c:f>'VýdajeVa_dle zdroju2'!$AQ$12</c:f>
              <c:strCache>
                <c:ptCount val="1"/>
                <c:pt idx="0">
                  <c:v>Královéhradecký kraj</c:v>
                </c:pt>
              </c:strCache>
            </c:strRef>
          </c:tx>
          <c:spPr>
            <a:ln w="19050"/>
          </c:spPr>
          <c:marker>
            <c:symbol val="none"/>
          </c:marker>
          <c:cat>
            <c:numRef>
              <c:f>'VýdajeVa_dle zdroju2'!$AS$3:$BJ$3</c:f>
              <c:numCache>
                <c:formatCode>####" "</c:formatCode>
                <c:ptCount val="18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  <c:pt idx="11">
                  <c:v>2017</c:v>
                </c:pt>
                <c:pt idx="12">
                  <c:v>2018</c:v>
                </c:pt>
                <c:pt idx="13">
                  <c:v>2019</c:v>
                </c:pt>
                <c:pt idx="14">
                  <c:v>2020</c:v>
                </c:pt>
                <c:pt idx="15">
                  <c:v>2021</c:v>
                </c:pt>
                <c:pt idx="16">
                  <c:v>2022</c:v>
                </c:pt>
                <c:pt idx="17">
                  <c:v>2023</c:v>
                </c:pt>
              </c:numCache>
            </c:numRef>
          </c:cat>
          <c:val>
            <c:numRef>
              <c:f>'VýdajeVa_dle zdroju2'!$AS$12:$BJ$12</c:f>
              <c:numCache>
                <c:formatCode>#,##0.00</c:formatCode>
                <c:ptCount val="18"/>
                <c:pt idx="0">
                  <c:v>0.38522496378008808</c:v>
                </c:pt>
                <c:pt idx="1">
                  <c:v>0.40213527091936607</c:v>
                </c:pt>
                <c:pt idx="2">
                  <c:v>0.44405913644876671</c:v>
                </c:pt>
                <c:pt idx="3">
                  <c:v>0.52922665303147598</c:v>
                </c:pt>
                <c:pt idx="4">
                  <c:v>0.55498128374053279</c:v>
                </c:pt>
                <c:pt idx="5">
                  <c:v>0.59138506035656113</c:v>
                </c:pt>
                <c:pt idx="6">
                  <c:v>0.58120220706840331</c:v>
                </c:pt>
                <c:pt idx="7">
                  <c:v>0.63476392108212809</c:v>
                </c:pt>
                <c:pt idx="8">
                  <c:v>0.54621460797527177</c:v>
                </c:pt>
                <c:pt idx="9">
                  <c:v>0.59845718135955206</c:v>
                </c:pt>
                <c:pt idx="10">
                  <c:v>0.5723080289723782</c:v>
                </c:pt>
                <c:pt idx="11">
                  <c:v>0.60127878339553353</c:v>
                </c:pt>
                <c:pt idx="12">
                  <c:v>0.63449233018803275</c:v>
                </c:pt>
                <c:pt idx="13">
                  <c:v>0.67175844670857743</c:v>
                </c:pt>
                <c:pt idx="14">
                  <c:v>0.63505444914050313</c:v>
                </c:pt>
                <c:pt idx="15">
                  <c:v>0.59695014978206662</c:v>
                </c:pt>
                <c:pt idx="16">
                  <c:v>0.63239732664995818</c:v>
                </c:pt>
                <c:pt idx="17">
                  <c:v>0.59148760322262361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FB48-4C6D-A82E-637CACA1EF2F}"/>
            </c:ext>
          </c:extLst>
        </c:ser>
        <c:ser>
          <c:idx val="8"/>
          <c:order val="9"/>
          <c:tx>
            <c:strRef>
              <c:f>'VýdajeVa_dle zdroju2'!$AQ$13</c:f>
              <c:strCache>
                <c:ptCount val="1"/>
                <c:pt idx="0">
                  <c:v>Pardubický kraj</c:v>
                </c:pt>
              </c:strCache>
            </c:strRef>
          </c:tx>
          <c:spPr>
            <a:ln w="19050"/>
          </c:spPr>
          <c:marker>
            <c:symbol val="none"/>
          </c:marker>
          <c:cat>
            <c:numRef>
              <c:f>'VýdajeVa_dle zdroju2'!$AS$3:$BJ$3</c:f>
              <c:numCache>
                <c:formatCode>####" "</c:formatCode>
                <c:ptCount val="18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  <c:pt idx="11">
                  <c:v>2017</c:v>
                </c:pt>
                <c:pt idx="12">
                  <c:v>2018</c:v>
                </c:pt>
                <c:pt idx="13">
                  <c:v>2019</c:v>
                </c:pt>
                <c:pt idx="14">
                  <c:v>2020</c:v>
                </c:pt>
                <c:pt idx="15">
                  <c:v>2021</c:v>
                </c:pt>
                <c:pt idx="16">
                  <c:v>2022</c:v>
                </c:pt>
                <c:pt idx="17">
                  <c:v>2023</c:v>
                </c:pt>
              </c:numCache>
            </c:numRef>
          </c:cat>
          <c:val>
            <c:numRef>
              <c:f>'VýdajeVa_dle zdroju2'!$AS$13:$BJ$13</c:f>
              <c:numCache>
                <c:formatCode>#,##0.00</c:formatCode>
                <c:ptCount val="18"/>
                <c:pt idx="0">
                  <c:v>1.0092148284158544</c:v>
                </c:pt>
                <c:pt idx="1">
                  <c:v>0.95327964606312598</c:v>
                </c:pt>
                <c:pt idx="2">
                  <c:v>0.91668303021155628</c:v>
                </c:pt>
                <c:pt idx="3">
                  <c:v>0.8354367880739042</c:v>
                </c:pt>
                <c:pt idx="4">
                  <c:v>0.97549566647890196</c:v>
                </c:pt>
                <c:pt idx="5">
                  <c:v>1.0466634560214856</c:v>
                </c:pt>
                <c:pt idx="6">
                  <c:v>1.2232954213361995</c:v>
                </c:pt>
                <c:pt idx="7">
                  <c:v>1.1275218316152502</c:v>
                </c:pt>
                <c:pt idx="8">
                  <c:v>1.1612394595137754</c:v>
                </c:pt>
                <c:pt idx="9">
                  <c:v>1.0575281365210589</c:v>
                </c:pt>
                <c:pt idx="10">
                  <c:v>1.0957539193088184</c:v>
                </c:pt>
                <c:pt idx="11">
                  <c:v>1.0589062257300683</c:v>
                </c:pt>
                <c:pt idx="12">
                  <c:v>1.0822599434308291</c:v>
                </c:pt>
                <c:pt idx="13">
                  <c:v>1.014704060660788</c:v>
                </c:pt>
                <c:pt idx="14">
                  <c:v>1.0481628473451112</c:v>
                </c:pt>
                <c:pt idx="15">
                  <c:v>1.1584403055764692</c:v>
                </c:pt>
                <c:pt idx="16">
                  <c:v>1.0820060334311865</c:v>
                </c:pt>
                <c:pt idx="17">
                  <c:v>1.1267070594863728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FB48-4C6D-A82E-637CACA1EF2F}"/>
            </c:ext>
          </c:extLst>
        </c:ser>
        <c:ser>
          <c:idx val="9"/>
          <c:order val="10"/>
          <c:tx>
            <c:strRef>
              <c:f>'VýdajeVa_dle zdroju2'!$AQ$14</c:f>
              <c:strCache>
                <c:ptCount val="1"/>
                <c:pt idx="0">
                  <c:v>Kraj Vysočina</c:v>
                </c:pt>
              </c:strCache>
            </c:strRef>
          </c:tx>
          <c:spPr>
            <a:ln w="19050"/>
          </c:spPr>
          <c:marker>
            <c:symbol val="none"/>
          </c:marker>
          <c:cat>
            <c:numRef>
              <c:f>'VýdajeVa_dle zdroju2'!$AS$3:$BJ$3</c:f>
              <c:numCache>
                <c:formatCode>####" "</c:formatCode>
                <c:ptCount val="18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  <c:pt idx="11">
                  <c:v>2017</c:v>
                </c:pt>
                <c:pt idx="12">
                  <c:v>2018</c:v>
                </c:pt>
                <c:pt idx="13">
                  <c:v>2019</c:v>
                </c:pt>
                <c:pt idx="14">
                  <c:v>2020</c:v>
                </c:pt>
                <c:pt idx="15">
                  <c:v>2021</c:v>
                </c:pt>
                <c:pt idx="16">
                  <c:v>2022</c:v>
                </c:pt>
                <c:pt idx="17">
                  <c:v>2023</c:v>
                </c:pt>
              </c:numCache>
            </c:numRef>
          </c:cat>
          <c:val>
            <c:numRef>
              <c:f>'VýdajeVa_dle zdroju2'!$AS$14:$BJ$14</c:f>
              <c:numCache>
                <c:formatCode>#,##0.00</c:formatCode>
                <c:ptCount val="18"/>
                <c:pt idx="0">
                  <c:v>0.25547039083679429</c:v>
                </c:pt>
                <c:pt idx="1">
                  <c:v>0.22934519530238232</c:v>
                </c:pt>
                <c:pt idx="2">
                  <c:v>0.34659102172902095</c:v>
                </c:pt>
                <c:pt idx="3">
                  <c:v>0.35298778550657789</c:v>
                </c:pt>
                <c:pt idx="4">
                  <c:v>0.36974670302622048</c:v>
                </c:pt>
                <c:pt idx="5">
                  <c:v>0.37917393604112082</c:v>
                </c:pt>
                <c:pt idx="6">
                  <c:v>0.44416591131686384</c:v>
                </c:pt>
                <c:pt idx="7">
                  <c:v>0.5895522531679066</c:v>
                </c:pt>
                <c:pt idx="8">
                  <c:v>0.73610996035138676</c:v>
                </c:pt>
                <c:pt idx="9">
                  <c:v>0.71042076294157364</c:v>
                </c:pt>
                <c:pt idx="10">
                  <c:v>0.68508495866392882</c:v>
                </c:pt>
                <c:pt idx="11">
                  <c:v>0.59830076577768587</c:v>
                </c:pt>
                <c:pt idx="12">
                  <c:v>0.67562357218116753</c:v>
                </c:pt>
                <c:pt idx="13">
                  <c:v>0.63183434353828527</c:v>
                </c:pt>
                <c:pt idx="14">
                  <c:v>0.54010917678428361</c:v>
                </c:pt>
                <c:pt idx="15">
                  <c:v>0.54189171444595152</c:v>
                </c:pt>
                <c:pt idx="16">
                  <c:v>0.56469509871249701</c:v>
                </c:pt>
                <c:pt idx="17">
                  <c:v>0.45510599749401437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FB48-4C6D-A82E-637CACA1EF2F}"/>
            </c:ext>
          </c:extLst>
        </c:ser>
        <c:ser>
          <c:idx val="10"/>
          <c:order val="11"/>
          <c:tx>
            <c:strRef>
              <c:f>'VýdajeVa_dle zdroju2'!$AQ$15</c:f>
              <c:strCache>
                <c:ptCount val="1"/>
                <c:pt idx="0">
                  <c:v>Jihomoravský kraj</c:v>
                </c:pt>
              </c:strCache>
            </c:strRef>
          </c:tx>
          <c:spPr>
            <a:ln w="19050"/>
          </c:spPr>
          <c:marker>
            <c:symbol val="none"/>
          </c:marker>
          <c:cat>
            <c:numRef>
              <c:f>'VýdajeVa_dle zdroju2'!$AS$3:$BJ$3</c:f>
              <c:numCache>
                <c:formatCode>####" "</c:formatCode>
                <c:ptCount val="18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  <c:pt idx="11">
                  <c:v>2017</c:v>
                </c:pt>
                <c:pt idx="12">
                  <c:v>2018</c:v>
                </c:pt>
                <c:pt idx="13">
                  <c:v>2019</c:v>
                </c:pt>
                <c:pt idx="14">
                  <c:v>2020</c:v>
                </c:pt>
                <c:pt idx="15">
                  <c:v>2021</c:v>
                </c:pt>
                <c:pt idx="16">
                  <c:v>2022</c:v>
                </c:pt>
                <c:pt idx="17">
                  <c:v>2023</c:v>
                </c:pt>
              </c:numCache>
            </c:numRef>
          </c:cat>
          <c:val>
            <c:numRef>
              <c:f>'VýdajeVa_dle zdroju2'!$AS$15:$BJ$15</c:f>
              <c:numCache>
                <c:formatCode>#,##0.00</c:formatCode>
                <c:ptCount val="18"/>
                <c:pt idx="0">
                  <c:v>0.62195529212091838</c:v>
                </c:pt>
                <c:pt idx="1">
                  <c:v>0.76081751147763355</c:v>
                </c:pt>
                <c:pt idx="2">
                  <c:v>0.79567708786298963</c:v>
                </c:pt>
                <c:pt idx="3">
                  <c:v>0.9443371299472928</c:v>
                </c:pt>
                <c:pt idx="4">
                  <c:v>0.98239058531009449</c:v>
                </c:pt>
                <c:pt idx="5">
                  <c:v>1.0226379661209239</c:v>
                </c:pt>
                <c:pt idx="6">
                  <c:v>1.1797050467315799</c:v>
                </c:pt>
                <c:pt idx="7">
                  <c:v>1.378466170930535</c:v>
                </c:pt>
                <c:pt idx="8">
                  <c:v>1.7695146141820799</c:v>
                </c:pt>
                <c:pt idx="9">
                  <c:v>1.706638291854625</c:v>
                </c:pt>
                <c:pt idx="10">
                  <c:v>1.712159629274659</c:v>
                </c:pt>
                <c:pt idx="11">
                  <c:v>1.5518886288332185</c:v>
                </c:pt>
                <c:pt idx="12">
                  <c:v>1.4611066546353337</c:v>
                </c:pt>
                <c:pt idx="13">
                  <c:v>1.5538510586456844</c:v>
                </c:pt>
                <c:pt idx="14">
                  <c:v>1.7049686184487336</c:v>
                </c:pt>
                <c:pt idx="15">
                  <c:v>1.7469568339966286</c:v>
                </c:pt>
                <c:pt idx="16">
                  <c:v>1.6998052501111514</c:v>
                </c:pt>
                <c:pt idx="17">
                  <c:v>1.5957194143561633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FB48-4C6D-A82E-637CACA1EF2F}"/>
            </c:ext>
          </c:extLst>
        </c:ser>
        <c:ser>
          <c:idx val="11"/>
          <c:order val="12"/>
          <c:tx>
            <c:strRef>
              <c:f>'VýdajeVa_dle zdroju2'!$AQ$16</c:f>
              <c:strCache>
                <c:ptCount val="1"/>
                <c:pt idx="0">
                  <c:v>Olomoucký kraj</c:v>
                </c:pt>
              </c:strCache>
            </c:strRef>
          </c:tx>
          <c:spPr>
            <a:ln w="19050"/>
          </c:spPr>
          <c:marker>
            <c:symbol val="none"/>
          </c:marker>
          <c:cat>
            <c:numRef>
              <c:f>'VýdajeVa_dle zdroju2'!$AS$3:$BJ$3</c:f>
              <c:numCache>
                <c:formatCode>####" "</c:formatCode>
                <c:ptCount val="18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  <c:pt idx="11">
                  <c:v>2017</c:v>
                </c:pt>
                <c:pt idx="12">
                  <c:v>2018</c:v>
                </c:pt>
                <c:pt idx="13">
                  <c:v>2019</c:v>
                </c:pt>
                <c:pt idx="14">
                  <c:v>2020</c:v>
                </c:pt>
                <c:pt idx="15">
                  <c:v>2021</c:v>
                </c:pt>
                <c:pt idx="16">
                  <c:v>2022</c:v>
                </c:pt>
                <c:pt idx="17">
                  <c:v>2023</c:v>
                </c:pt>
              </c:numCache>
            </c:numRef>
          </c:cat>
          <c:val>
            <c:numRef>
              <c:f>'VýdajeVa_dle zdroju2'!$AS$16:$BJ$16</c:f>
              <c:numCache>
                <c:formatCode>#,##0.00</c:formatCode>
                <c:ptCount val="18"/>
                <c:pt idx="0">
                  <c:v>0.4379531688486496</c:v>
                </c:pt>
                <c:pt idx="1">
                  <c:v>0.4239060427327514</c:v>
                </c:pt>
                <c:pt idx="2">
                  <c:v>0.38776834314418884</c:v>
                </c:pt>
                <c:pt idx="3">
                  <c:v>0.45683886850031491</c:v>
                </c:pt>
                <c:pt idx="4">
                  <c:v>0.3988005454575877</c:v>
                </c:pt>
                <c:pt idx="5">
                  <c:v>0.46574475980180918</c:v>
                </c:pt>
                <c:pt idx="6">
                  <c:v>0.5439108396375204</c:v>
                </c:pt>
                <c:pt idx="7">
                  <c:v>0.58683632370458616</c:v>
                </c:pt>
                <c:pt idx="8">
                  <c:v>0.69292376393760768</c:v>
                </c:pt>
                <c:pt idx="9">
                  <c:v>0.64725735231357273</c:v>
                </c:pt>
                <c:pt idx="10">
                  <c:v>0.6302997455623276</c:v>
                </c:pt>
                <c:pt idx="11">
                  <c:v>0.78540007368574738</c:v>
                </c:pt>
                <c:pt idx="12">
                  <c:v>0.8933087079042249</c:v>
                </c:pt>
                <c:pt idx="13">
                  <c:v>0.96415137054579514</c:v>
                </c:pt>
                <c:pt idx="14">
                  <c:v>0.85606268167259192</c:v>
                </c:pt>
                <c:pt idx="15">
                  <c:v>1.0962364577880075</c:v>
                </c:pt>
                <c:pt idx="16">
                  <c:v>1.1515899927544018</c:v>
                </c:pt>
                <c:pt idx="17">
                  <c:v>0.95235520974541465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FB48-4C6D-A82E-637CACA1EF2F}"/>
            </c:ext>
          </c:extLst>
        </c:ser>
        <c:ser>
          <c:idx val="12"/>
          <c:order val="13"/>
          <c:tx>
            <c:strRef>
              <c:f>'VýdajeVa_dle zdroju2'!$AQ$17</c:f>
              <c:strCache>
                <c:ptCount val="1"/>
                <c:pt idx="0">
                  <c:v>Zlínský kraj</c:v>
                </c:pt>
              </c:strCache>
            </c:strRef>
          </c:tx>
          <c:spPr>
            <a:ln w="19050"/>
          </c:spPr>
          <c:marker>
            <c:symbol val="none"/>
          </c:marker>
          <c:cat>
            <c:numRef>
              <c:f>'VýdajeVa_dle zdroju2'!$AS$3:$BJ$3</c:f>
              <c:numCache>
                <c:formatCode>####" "</c:formatCode>
                <c:ptCount val="18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  <c:pt idx="11">
                  <c:v>2017</c:v>
                </c:pt>
                <c:pt idx="12">
                  <c:v>2018</c:v>
                </c:pt>
                <c:pt idx="13">
                  <c:v>2019</c:v>
                </c:pt>
                <c:pt idx="14">
                  <c:v>2020</c:v>
                </c:pt>
                <c:pt idx="15">
                  <c:v>2021</c:v>
                </c:pt>
                <c:pt idx="16">
                  <c:v>2022</c:v>
                </c:pt>
                <c:pt idx="17">
                  <c:v>2023</c:v>
                </c:pt>
              </c:numCache>
            </c:numRef>
          </c:cat>
          <c:val>
            <c:numRef>
              <c:f>'VýdajeVa_dle zdroju2'!$AS$17:$BJ$17</c:f>
              <c:numCache>
                <c:formatCode>#,##0.00</c:formatCode>
                <c:ptCount val="18"/>
                <c:pt idx="0">
                  <c:v>0.82136476225133459</c:v>
                </c:pt>
                <c:pt idx="1">
                  <c:v>0.71838220251343254</c:v>
                </c:pt>
                <c:pt idx="2">
                  <c:v>0.61133492720562521</c:v>
                </c:pt>
                <c:pt idx="3">
                  <c:v>0.55927468488240462</c:v>
                </c:pt>
                <c:pt idx="4">
                  <c:v>0.70267403898213332</c:v>
                </c:pt>
                <c:pt idx="5">
                  <c:v>0.75574643129620411</c:v>
                </c:pt>
                <c:pt idx="6">
                  <c:v>0.83084634301753058</c:v>
                </c:pt>
                <c:pt idx="7">
                  <c:v>0.82805126604804191</c:v>
                </c:pt>
                <c:pt idx="8">
                  <c:v>0.86321914824353929</c:v>
                </c:pt>
                <c:pt idx="9">
                  <c:v>0.86935490082803779</c:v>
                </c:pt>
                <c:pt idx="10">
                  <c:v>0.96984949350999772</c:v>
                </c:pt>
                <c:pt idx="11">
                  <c:v>1.168437115203022</c:v>
                </c:pt>
                <c:pt idx="12">
                  <c:v>1.1519269005277437</c:v>
                </c:pt>
                <c:pt idx="13">
                  <c:v>1.1557262042122844</c:v>
                </c:pt>
                <c:pt idx="14">
                  <c:v>1.0974616648828652</c:v>
                </c:pt>
                <c:pt idx="15">
                  <c:v>1.1003860685309066</c:v>
                </c:pt>
                <c:pt idx="16">
                  <c:v>1.1473204466589748</c:v>
                </c:pt>
                <c:pt idx="17">
                  <c:v>1.2021948419125617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D-FB48-4C6D-A82E-637CACA1EF2F}"/>
            </c:ext>
          </c:extLst>
        </c:ser>
        <c:ser>
          <c:idx val="13"/>
          <c:order val="14"/>
          <c:tx>
            <c:strRef>
              <c:f>'VýdajeVa_dle zdroju2'!$AQ$18</c:f>
              <c:strCache>
                <c:ptCount val="1"/>
                <c:pt idx="0">
                  <c:v>Moravskoslezský kraj</c:v>
                </c:pt>
              </c:strCache>
            </c:strRef>
          </c:tx>
          <c:spPr>
            <a:ln w="19050"/>
          </c:spPr>
          <c:marker>
            <c:symbol val="none"/>
          </c:marker>
          <c:cat>
            <c:numRef>
              <c:f>'VýdajeVa_dle zdroju2'!$AS$3:$BJ$3</c:f>
              <c:numCache>
                <c:formatCode>####" "</c:formatCode>
                <c:ptCount val="18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  <c:pt idx="11">
                  <c:v>2017</c:v>
                </c:pt>
                <c:pt idx="12">
                  <c:v>2018</c:v>
                </c:pt>
                <c:pt idx="13">
                  <c:v>2019</c:v>
                </c:pt>
                <c:pt idx="14">
                  <c:v>2020</c:v>
                </c:pt>
                <c:pt idx="15">
                  <c:v>2021</c:v>
                </c:pt>
                <c:pt idx="16">
                  <c:v>2022</c:v>
                </c:pt>
                <c:pt idx="17">
                  <c:v>2023</c:v>
                </c:pt>
              </c:numCache>
            </c:numRef>
          </c:cat>
          <c:val>
            <c:numRef>
              <c:f>'VýdajeVa_dle zdroju2'!$AS$18:$BJ$18</c:f>
              <c:numCache>
                <c:formatCode>#,##0.00</c:formatCode>
                <c:ptCount val="18"/>
                <c:pt idx="0">
                  <c:v>0.40761949562074562</c:v>
                </c:pt>
                <c:pt idx="1">
                  <c:v>0.44786697039205942</c:v>
                </c:pt>
                <c:pt idx="2">
                  <c:v>0.42876346100576695</c:v>
                </c:pt>
                <c:pt idx="3">
                  <c:v>0.52876368205559576</c:v>
                </c:pt>
                <c:pt idx="4">
                  <c:v>0.52754372267904115</c:v>
                </c:pt>
                <c:pt idx="5">
                  <c:v>0.64308014287112747</c:v>
                </c:pt>
                <c:pt idx="6">
                  <c:v>0.5470687031061211</c:v>
                </c:pt>
                <c:pt idx="7">
                  <c:v>0.52773332070671541</c:v>
                </c:pt>
                <c:pt idx="8">
                  <c:v>0.72074142366757932</c:v>
                </c:pt>
                <c:pt idx="9">
                  <c:v>0.70917268218762841</c:v>
                </c:pt>
                <c:pt idx="10">
                  <c:v>0.83912236522899442</c:v>
                </c:pt>
                <c:pt idx="11">
                  <c:v>0.75824314518308888</c:v>
                </c:pt>
                <c:pt idx="12">
                  <c:v>0.73155998544317302</c:v>
                </c:pt>
                <c:pt idx="13">
                  <c:v>0.62623884497791338</c:v>
                </c:pt>
                <c:pt idx="14">
                  <c:v>0.76004870486120812</c:v>
                </c:pt>
                <c:pt idx="15">
                  <c:v>0.71436495383948062</c:v>
                </c:pt>
                <c:pt idx="16">
                  <c:v>0.72463514089178305</c:v>
                </c:pt>
                <c:pt idx="17">
                  <c:v>0.66102920886608674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E-FB48-4C6D-A82E-637CACA1EF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0107776"/>
        <c:axId val="120109312"/>
      </c:lineChart>
      <c:catAx>
        <c:axId val="120107776"/>
        <c:scaling>
          <c:orientation val="minMax"/>
        </c:scaling>
        <c:delete val="0"/>
        <c:axPos val="b"/>
        <c:majorGridlines/>
        <c:numFmt formatCode="####&quot; &quot;" sourceLinked="1"/>
        <c:majorTickMark val="out"/>
        <c:minorTickMark val="none"/>
        <c:tickLblPos val="nextTo"/>
        <c:txPr>
          <a:bodyPr rot="-2700000"/>
          <a:lstStyle/>
          <a:p>
            <a:pPr>
              <a:defRPr/>
            </a:pPr>
            <a:endParaRPr lang="cs-CZ"/>
          </a:p>
        </c:txPr>
        <c:crossAx val="120109312"/>
        <c:crosses val="autoZero"/>
        <c:auto val="1"/>
        <c:lblAlgn val="ctr"/>
        <c:lblOffset val="100"/>
        <c:tickLblSkip val="1"/>
        <c:tickMarkSkip val="4"/>
        <c:noMultiLvlLbl val="0"/>
      </c:catAx>
      <c:valAx>
        <c:axId val="120109312"/>
        <c:scaling>
          <c:orientation val="minMax"/>
          <c:max val="2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b="0"/>
                </a:pPr>
                <a:r>
                  <a:rPr lang="cs-CZ" b="0"/>
                  <a:t>% HDP</a:t>
                </a:r>
              </a:p>
            </c:rich>
          </c:tx>
          <c:layout>
            <c:manualLayout>
              <c:xMode val="edge"/>
              <c:yMode val="edge"/>
              <c:x val="3.8349788537309559E-3"/>
              <c:y val="0.40890366323583732"/>
            </c:manualLayout>
          </c:layout>
          <c:overlay val="0"/>
        </c:title>
        <c:numFmt formatCode="#,##0.0_ ;\-#,##0.0\ " sourceLinked="0"/>
        <c:majorTickMark val="out"/>
        <c:minorTickMark val="none"/>
        <c:tickLblPos val="nextTo"/>
        <c:crossAx val="120107776"/>
        <c:crosses val="autoZero"/>
        <c:crossBetween val="midCat"/>
      </c:valAx>
    </c:plotArea>
    <c:legend>
      <c:legendPos val="r"/>
      <c:layout>
        <c:manualLayout>
          <c:xMode val="edge"/>
          <c:yMode val="edge"/>
          <c:x val="0.72889930043122297"/>
          <c:y val="0.11251186515804183"/>
          <c:w val="0.26843045999314502"/>
          <c:h val="0.80185920563964097"/>
        </c:manualLayout>
      </c:layout>
      <c:overlay val="0"/>
    </c:legend>
    <c:plotVisOnly val="1"/>
    <c:dispBlanksAs val="gap"/>
    <c:showDLblsOverMax val="0"/>
  </c:chart>
  <c:spPr>
    <a:ln>
      <a:solidFill>
        <a:sysClr val="window" lastClr="FFFFFF">
          <a:lumMod val="75000"/>
        </a:sysClr>
      </a:solidFill>
    </a:ln>
  </c:spPr>
  <c:txPr>
    <a:bodyPr/>
    <a:lstStyle/>
    <a:p>
      <a:pPr>
        <a:defRPr sz="1050">
          <a:latin typeface="Arial" pitchFamily="34" charset="0"/>
          <a:cs typeface="Arial" pitchFamily="34" charset="0"/>
        </a:defRPr>
      </a:pPr>
      <a:endParaRPr lang="cs-CZ"/>
    </a:p>
  </c:txPr>
  <c:externalData r:id="rId2">
    <c:autoUpdate val="0"/>
  </c:externalData>
  <c:userShapes r:id="rId3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cs-CZ"/>
              <a:t>Struktura výdajů na VaV dle převažující ekon. činnosti, rok 2023</a:t>
            </a:r>
          </a:p>
        </c:rich>
      </c:tx>
      <c:layout>
        <c:manualLayout>
          <c:xMode val="edge"/>
          <c:yMode val="edge"/>
          <c:x val="0.13704944874710195"/>
          <c:y val="1.7542566755697694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6.7521113291783189E-2"/>
          <c:y val="7.8095563219243005E-2"/>
          <c:w val="0.63089101149208004"/>
          <c:h val="0.69916187563248011"/>
        </c:manualLayout>
      </c:layout>
      <c:barChart>
        <c:barDir val="col"/>
        <c:grouping val="percentStacked"/>
        <c:varyColors val="0"/>
        <c:ser>
          <c:idx val="2"/>
          <c:order val="0"/>
          <c:tx>
            <c:strRef>
              <c:f>'vydaje_VaV dle NACE'!$AR$28</c:f>
              <c:strCache>
                <c:ptCount val="1"/>
                <c:pt idx="0">
                  <c:v>Průmysl a stavebnictví (sekce B0F)</c:v>
                </c:pt>
              </c:strCache>
            </c:strRef>
          </c:tx>
          <c:spPr>
            <a:solidFill>
              <a:schemeClr val="accent1"/>
            </a:solidFill>
          </c:spPr>
          <c:invertIfNegative val="0"/>
          <c:dLbls>
            <c:dLbl>
              <c:idx val="4"/>
              <c:layout>
                <c:manualLayout>
                  <c:x val="-1.6760945887484167E-3"/>
                  <c:y val="3.467708399035485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88A-42E7-942B-9F6B02F584F7}"/>
                </c:ext>
              </c:extLst>
            </c:dLbl>
            <c:dLbl>
              <c:idx val="10"/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b="1">
                      <a:solidFill>
                        <a:schemeClr val="bg1">
                          <a:lumMod val="95000"/>
                        </a:schemeClr>
                      </a:solidFill>
                    </a:defRPr>
                  </a:pPr>
                  <a:endParaRPr lang="cs-C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2FD9-49D5-8582-5F0146905FEE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>
                        <a:lumMod val="95000"/>
                      </a:schemeClr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'vydaje_VaV dle NACE'!$AQ$29:$AQ$43</c:f>
              <c:strCache>
                <c:ptCount val="15"/>
                <c:pt idx="0">
                  <c:v>Karlovarský</c:v>
                </c:pt>
                <c:pt idx="1">
                  <c:v>Vysočina</c:v>
                </c:pt>
                <c:pt idx="2">
                  <c:v>Ústecký</c:v>
                </c:pt>
                <c:pt idx="3">
                  <c:v>Pardubický</c:v>
                </c:pt>
                <c:pt idx="4">
                  <c:v>Liberecký</c:v>
                </c:pt>
                <c:pt idx="5">
                  <c:v>Středočeský</c:v>
                </c:pt>
                <c:pt idx="6">
                  <c:v>Zlínský</c:v>
                </c:pt>
                <c:pt idx="7">
                  <c:v>Jihočeský</c:v>
                </c:pt>
                <c:pt idx="8">
                  <c:v>Olomoucký</c:v>
                </c:pt>
                <c:pt idx="9">
                  <c:v>Moravskoslezský</c:v>
                </c:pt>
                <c:pt idx="10">
                  <c:v>Plzeňský</c:v>
                </c:pt>
                <c:pt idx="11">
                  <c:v>Královéhradecký</c:v>
                </c:pt>
                <c:pt idx="12">
                  <c:v>Jihomoravský</c:v>
                </c:pt>
                <c:pt idx="13">
                  <c:v>Hl. m. Praha</c:v>
                </c:pt>
                <c:pt idx="14">
                  <c:v>ČR</c:v>
                </c:pt>
              </c:strCache>
            </c:strRef>
          </c:cat>
          <c:val>
            <c:numRef>
              <c:f>'vydaje_VaV dle NACE'!$AR$29:$AR$43</c:f>
              <c:numCache>
                <c:formatCode>0.0</c:formatCode>
                <c:ptCount val="15"/>
                <c:pt idx="0">
                  <c:v>87.349787669788881</c:v>
                </c:pt>
                <c:pt idx="1">
                  <c:v>74.848588479318067</c:v>
                </c:pt>
                <c:pt idx="2">
                  <c:v>70.851005097367533</c:v>
                </c:pt>
                <c:pt idx="3">
                  <c:v>63.527571637630466</c:v>
                </c:pt>
                <c:pt idx="4">
                  <c:v>62.068846813765866</c:v>
                </c:pt>
                <c:pt idx="5">
                  <c:v>59.825208695724221</c:v>
                </c:pt>
                <c:pt idx="6">
                  <c:v>59.647923314446814</c:v>
                </c:pt>
                <c:pt idx="7">
                  <c:v>56.180522764740857</c:v>
                </c:pt>
                <c:pt idx="8">
                  <c:v>54.126289850961264</c:v>
                </c:pt>
                <c:pt idx="9">
                  <c:v>45.882047187560644</c:v>
                </c:pt>
                <c:pt idx="10">
                  <c:v>39.067659755886254</c:v>
                </c:pt>
                <c:pt idx="11">
                  <c:v>38.730557123394185</c:v>
                </c:pt>
                <c:pt idx="12">
                  <c:v>22.571105852915199</c:v>
                </c:pt>
                <c:pt idx="13">
                  <c:v>12.626238894165773</c:v>
                </c:pt>
                <c:pt idx="14">
                  <c:v>33.132906680177769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88A-42E7-942B-9F6B02F584F7}"/>
            </c:ext>
          </c:extLst>
        </c:ser>
        <c:ser>
          <c:idx val="3"/>
          <c:order val="1"/>
          <c:tx>
            <c:strRef>
              <c:f>'vydaje_VaV dle NACE'!$AS$28</c:f>
              <c:strCache>
                <c:ptCount val="1"/>
                <c:pt idx="0">
                  <c:v>Informační a komunikační činnosti (sekce J)</c:v>
                </c:pt>
              </c:strCache>
            </c:strRef>
          </c:tx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6CC-4550-A5D8-DDDC733EB461}"/>
                </c:ext>
              </c:extLst>
            </c:dLbl>
            <c:dLbl>
              <c:idx val="10"/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b="1"/>
                  </a:pPr>
                  <a:endParaRPr lang="cs-C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2FD9-49D5-8582-5F0146905FEE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'vydaje_VaV dle NACE'!$AQ$29:$AQ$43</c:f>
              <c:strCache>
                <c:ptCount val="15"/>
                <c:pt idx="0">
                  <c:v>Karlovarský</c:v>
                </c:pt>
                <c:pt idx="1">
                  <c:v>Vysočina</c:v>
                </c:pt>
                <c:pt idx="2">
                  <c:v>Ústecký</c:v>
                </c:pt>
                <c:pt idx="3">
                  <c:v>Pardubický</c:v>
                </c:pt>
                <c:pt idx="4">
                  <c:v>Liberecký</c:v>
                </c:pt>
                <c:pt idx="5">
                  <c:v>Středočeský</c:v>
                </c:pt>
                <c:pt idx="6">
                  <c:v>Zlínský</c:v>
                </c:pt>
                <c:pt idx="7">
                  <c:v>Jihočeský</c:v>
                </c:pt>
                <c:pt idx="8">
                  <c:v>Olomoucký</c:v>
                </c:pt>
                <c:pt idx="9">
                  <c:v>Moravskoslezský</c:v>
                </c:pt>
                <c:pt idx="10">
                  <c:v>Plzeňský</c:v>
                </c:pt>
                <c:pt idx="11">
                  <c:v>Královéhradecký</c:v>
                </c:pt>
                <c:pt idx="12">
                  <c:v>Jihomoravský</c:v>
                </c:pt>
                <c:pt idx="13">
                  <c:v>Hl. m. Praha</c:v>
                </c:pt>
                <c:pt idx="14">
                  <c:v>ČR</c:v>
                </c:pt>
              </c:strCache>
            </c:strRef>
          </c:cat>
          <c:val>
            <c:numRef>
              <c:f>'vydaje_VaV dle NACE'!$AS$29:$AS$43</c:f>
              <c:numCache>
                <c:formatCode>0.0</c:formatCode>
                <c:ptCount val="15"/>
                <c:pt idx="0">
                  <c:v>0</c:v>
                </c:pt>
                <c:pt idx="1">
                  <c:v>2.7352436155244439</c:v>
                </c:pt>
                <c:pt idx="2">
                  <c:v>3.3091467557768914</c:v>
                </c:pt>
                <c:pt idx="3">
                  <c:v>6.9611464923322002</c:v>
                </c:pt>
                <c:pt idx="4">
                  <c:v>1.7325277087763453</c:v>
                </c:pt>
                <c:pt idx="5">
                  <c:v>0.8244670880049243</c:v>
                </c:pt>
                <c:pt idx="6">
                  <c:v>6.8256089851602004</c:v>
                </c:pt>
                <c:pt idx="7">
                  <c:v>1.625097514137694</c:v>
                </c:pt>
                <c:pt idx="8">
                  <c:v>2.2991634912306305</c:v>
                </c:pt>
                <c:pt idx="9">
                  <c:v>4.9033198918593754</c:v>
                </c:pt>
                <c:pt idx="10">
                  <c:v>6.3833265493015778</c:v>
                </c:pt>
                <c:pt idx="11">
                  <c:v>23.372333358056661</c:v>
                </c:pt>
                <c:pt idx="12">
                  <c:v>24.941135247789212</c:v>
                </c:pt>
                <c:pt idx="13">
                  <c:v>26.311161358585156</c:v>
                </c:pt>
                <c:pt idx="14">
                  <c:v>16.407546989211731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88A-42E7-942B-9F6B02F584F7}"/>
            </c:ext>
          </c:extLst>
        </c:ser>
        <c:ser>
          <c:idx val="5"/>
          <c:order val="2"/>
          <c:tx>
            <c:strRef>
              <c:f>'vydaje_VaV dle NACE'!$AT$28</c:f>
              <c:strCache>
                <c:ptCount val="1"/>
                <c:pt idx="0">
                  <c:v>Výzkum a vývoj (CZ-NACE 72)</c:v>
                </c:pt>
              </c:strCache>
            </c:strRef>
          </c:tx>
          <c:spPr>
            <a:solidFill>
              <a:schemeClr val="accent6"/>
            </a:solidFill>
          </c:spPr>
          <c:invertIfNegative val="0"/>
          <c:dLbls>
            <c:dLbl>
              <c:idx val="10"/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b="1"/>
                  </a:pPr>
                  <a:endParaRPr lang="cs-C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2FD9-49D5-8582-5F0146905FEE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'vydaje_VaV dle NACE'!$AQ$29:$AQ$43</c:f>
              <c:strCache>
                <c:ptCount val="15"/>
                <c:pt idx="0">
                  <c:v>Karlovarský</c:v>
                </c:pt>
                <c:pt idx="1">
                  <c:v>Vysočina</c:v>
                </c:pt>
                <c:pt idx="2">
                  <c:v>Ústecký</c:v>
                </c:pt>
                <c:pt idx="3">
                  <c:v>Pardubický</c:v>
                </c:pt>
                <c:pt idx="4">
                  <c:v>Liberecký</c:v>
                </c:pt>
                <c:pt idx="5">
                  <c:v>Středočeský</c:v>
                </c:pt>
                <c:pt idx="6">
                  <c:v>Zlínský</c:v>
                </c:pt>
                <c:pt idx="7">
                  <c:v>Jihočeský</c:v>
                </c:pt>
                <c:pt idx="8">
                  <c:v>Olomoucký</c:v>
                </c:pt>
                <c:pt idx="9">
                  <c:v>Moravskoslezský</c:v>
                </c:pt>
                <c:pt idx="10">
                  <c:v>Plzeňský</c:v>
                </c:pt>
                <c:pt idx="11">
                  <c:v>Královéhradecký</c:v>
                </c:pt>
                <c:pt idx="12">
                  <c:v>Jihomoravský</c:v>
                </c:pt>
                <c:pt idx="13">
                  <c:v>Hl. m. Praha</c:v>
                </c:pt>
                <c:pt idx="14">
                  <c:v>ČR</c:v>
                </c:pt>
              </c:strCache>
            </c:strRef>
          </c:cat>
          <c:val>
            <c:numRef>
              <c:f>'vydaje_VaV dle NACE'!$AT$29:$AT$43</c:f>
              <c:numCache>
                <c:formatCode>0.0</c:formatCode>
                <c:ptCount val="15"/>
                <c:pt idx="0">
                  <c:v>2.1012157535965628</c:v>
                </c:pt>
                <c:pt idx="1">
                  <c:v>13.190485038513733</c:v>
                </c:pt>
                <c:pt idx="2">
                  <c:v>7.730564234127721</c:v>
                </c:pt>
                <c:pt idx="3">
                  <c:v>14.557872648184823</c:v>
                </c:pt>
                <c:pt idx="4">
                  <c:v>15.441168863613328</c:v>
                </c:pt>
                <c:pt idx="5">
                  <c:v>32.429794956908445</c:v>
                </c:pt>
                <c:pt idx="6">
                  <c:v>11.297080022324648</c:v>
                </c:pt>
                <c:pt idx="7">
                  <c:v>21.594906598100295</c:v>
                </c:pt>
                <c:pt idx="8">
                  <c:v>2.9043846743466042</c:v>
                </c:pt>
                <c:pt idx="9">
                  <c:v>5.9243191177908061</c:v>
                </c:pt>
                <c:pt idx="10">
                  <c:v>32.001887405891161</c:v>
                </c:pt>
                <c:pt idx="11">
                  <c:v>5.2026821811695747</c:v>
                </c:pt>
                <c:pt idx="12">
                  <c:v>14.582433237798002</c:v>
                </c:pt>
                <c:pt idx="13">
                  <c:v>28.096718221036816</c:v>
                </c:pt>
                <c:pt idx="14">
                  <c:v>21.927796939109374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88A-42E7-942B-9F6B02F584F7}"/>
            </c:ext>
          </c:extLst>
        </c:ser>
        <c:ser>
          <c:idx val="0"/>
          <c:order val="3"/>
          <c:tx>
            <c:strRef>
              <c:f>'vydaje_VaV dle NACE'!$AU$28</c:f>
              <c:strCache>
                <c:ptCount val="1"/>
                <c:pt idx="0">
                  <c:v>ostatní Profesní, vědecké a technické činnosti (sekce M - CZ NACE 72)</c:v>
                </c:pt>
              </c:strCache>
            </c:strRef>
          </c:tx>
          <c:spPr>
            <a:solidFill>
              <a:schemeClr val="accent3"/>
            </a:solidFill>
          </c:spPr>
          <c:invertIfNegative val="0"/>
          <c:dLbls>
            <c:dLbl>
              <c:idx val="10"/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b="1"/>
                  </a:pPr>
                  <a:endParaRPr lang="cs-C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588A-42E7-942B-9F6B02F584F7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val>
            <c:numRef>
              <c:f>'vydaje_VaV dle NACE'!$AU$29:$AU$43</c:f>
              <c:numCache>
                <c:formatCode>0.0</c:formatCode>
                <c:ptCount val="15"/>
                <c:pt idx="0">
                  <c:v>4.6205664146814049</c:v>
                </c:pt>
                <c:pt idx="1">
                  <c:v>5.4712360486836911</c:v>
                </c:pt>
                <c:pt idx="2">
                  <c:v>2.6306373825291747</c:v>
                </c:pt>
                <c:pt idx="3">
                  <c:v>0.70770938367825664</c:v>
                </c:pt>
                <c:pt idx="4">
                  <c:v>1.2069093964214588</c:v>
                </c:pt>
                <c:pt idx="5">
                  <c:v>4.3315285599055002</c:v>
                </c:pt>
                <c:pt idx="6">
                  <c:v>8.466821556974514</c:v>
                </c:pt>
                <c:pt idx="7">
                  <c:v>0.40683120584565913</c:v>
                </c:pt>
                <c:pt idx="8">
                  <c:v>0.46746461450413124</c:v>
                </c:pt>
                <c:pt idx="9">
                  <c:v>8.5802215299193101</c:v>
                </c:pt>
                <c:pt idx="10">
                  <c:v>4.3998124601612645</c:v>
                </c:pt>
                <c:pt idx="11">
                  <c:v>3.8527272540897215</c:v>
                </c:pt>
                <c:pt idx="12">
                  <c:v>2.6836834037183461</c:v>
                </c:pt>
                <c:pt idx="13">
                  <c:v>4.6803756151516893</c:v>
                </c:pt>
                <c:pt idx="14">
                  <c:v>4.0641430114697599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588A-42E7-942B-9F6B02F584F7}"/>
            </c:ext>
          </c:extLst>
        </c:ser>
        <c:ser>
          <c:idx val="6"/>
          <c:order val="4"/>
          <c:tx>
            <c:strRef>
              <c:f>'vydaje_VaV dle NACE'!$AV$28</c:f>
              <c:strCache>
                <c:ptCount val="1"/>
                <c:pt idx="0">
                  <c:v>Vzdělávání (sekce P)</c:v>
                </c:pt>
              </c:strCache>
            </c:strRef>
          </c:tx>
          <c:spPr>
            <a:solidFill>
              <a:schemeClr val="accent2"/>
            </a:solidFill>
          </c:spPr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6CC-4550-A5D8-DDDC733EB461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6CC-4550-A5D8-DDDC733EB461}"/>
                </c:ext>
              </c:extLst>
            </c:dLbl>
            <c:dLbl>
              <c:idx val="10"/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b="1"/>
                  </a:pPr>
                  <a:endParaRPr lang="cs-C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2FD9-49D5-8582-5F0146905FEE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'vydaje_VaV dle NACE'!$AQ$29:$AQ$43</c:f>
              <c:strCache>
                <c:ptCount val="15"/>
                <c:pt idx="0">
                  <c:v>Karlovarský</c:v>
                </c:pt>
                <c:pt idx="1">
                  <c:v>Vysočina</c:v>
                </c:pt>
                <c:pt idx="2">
                  <c:v>Ústecký</c:v>
                </c:pt>
                <c:pt idx="3">
                  <c:v>Pardubický</c:v>
                </c:pt>
                <c:pt idx="4">
                  <c:v>Liberecký</c:v>
                </c:pt>
                <c:pt idx="5">
                  <c:v>Středočeský</c:v>
                </c:pt>
                <c:pt idx="6">
                  <c:v>Zlínský</c:v>
                </c:pt>
                <c:pt idx="7">
                  <c:v>Jihočeský</c:v>
                </c:pt>
                <c:pt idx="8">
                  <c:v>Olomoucký</c:v>
                </c:pt>
                <c:pt idx="9">
                  <c:v>Moravskoslezský</c:v>
                </c:pt>
                <c:pt idx="10">
                  <c:v>Plzeňský</c:v>
                </c:pt>
                <c:pt idx="11">
                  <c:v>Královéhradecký</c:v>
                </c:pt>
                <c:pt idx="12">
                  <c:v>Jihomoravský</c:v>
                </c:pt>
                <c:pt idx="13">
                  <c:v>Hl. m. Praha</c:v>
                </c:pt>
                <c:pt idx="14">
                  <c:v>ČR</c:v>
                </c:pt>
              </c:strCache>
            </c:strRef>
          </c:cat>
          <c:val>
            <c:numRef>
              <c:f>'vydaje_VaV dle NACE'!$AV$29:$AV$43</c:f>
              <c:numCache>
                <c:formatCode>0.0</c:formatCode>
                <c:ptCount val="15"/>
                <c:pt idx="0">
                  <c:v>0</c:v>
                </c:pt>
                <c:pt idx="1">
                  <c:v>0.32492445203467202</c:v>
                </c:pt>
                <c:pt idx="2">
                  <c:v>10.885986210028175</c:v>
                </c:pt>
                <c:pt idx="3">
                  <c:v>10.198797726214218</c:v>
                </c:pt>
                <c:pt idx="4">
                  <c:v>16.052056435580681</c:v>
                </c:pt>
                <c:pt idx="5">
                  <c:v>1.7958040256744616</c:v>
                </c:pt>
                <c:pt idx="6">
                  <c:v>7.6950341265296958</c:v>
                </c:pt>
                <c:pt idx="7">
                  <c:v>17.755678208479488</c:v>
                </c:pt>
                <c:pt idx="8">
                  <c:v>36.332150342321725</c:v>
                </c:pt>
                <c:pt idx="9">
                  <c:v>29.502590949399654</c:v>
                </c:pt>
                <c:pt idx="10">
                  <c:v>15.582205836527738</c:v>
                </c:pt>
                <c:pt idx="11">
                  <c:v>17.158721523656929</c:v>
                </c:pt>
                <c:pt idx="12">
                  <c:v>26.150740501479891</c:v>
                </c:pt>
                <c:pt idx="13">
                  <c:v>18.134064499357212</c:v>
                </c:pt>
                <c:pt idx="14">
                  <c:v>17.439560974526248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588A-42E7-942B-9F6B02F584F7}"/>
            </c:ext>
          </c:extLst>
        </c:ser>
        <c:ser>
          <c:idx val="7"/>
          <c:order val="5"/>
          <c:tx>
            <c:strRef>
              <c:f>'vydaje_VaV dle NACE'!$AW$28</c:f>
              <c:strCache>
                <c:ptCount val="1"/>
                <c:pt idx="0">
                  <c:v>Zdravotní a sociální péče (sekce Q)</c:v>
                </c:pt>
              </c:strCache>
            </c:strRef>
          </c:tx>
          <c:spPr>
            <a:solidFill>
              <a:srgbClr val="FFFF00"/>
            </a:solidFill>
          </c:spPr>
          <c:invertIfNegative val="0"/>
          <c:cat>
            <c:strRef>
              <c:f>'vydaje_VaV dle NACE'!$AQ$29:$AQ$43</c:f>
              <c:strCache>
                <c:ptCount val="15"/>
                <c:pt idx="0">
                  <c:v>Karlovarský</c:v>
                </c:pt>
                <c:pt idx="1">
                  <c:v>Vysočina</c:v>
                </c:pt>
                <c:pt idx="2">
                  <c:v>Ústecký</c:v>
                </c:pt>
                <c:pt idx="3">
                  <c:v>Pardubický</c:v>
                </c:pt>
                <c:pt idx="4">
                  <c:v>Liberecký</c:v>
                </c:pt>
                <c:pt idx="5">
                  <c:v>Středočeský</c:v>
                </c:pt>
                <c:pt idx="6">
                  <c:v>Zlínský</c:v>
                </c:pt>
                <c:pt idx="7">
                  <c:v>Jihočeský</c:v>
                </c:pt>
                <c:pt idx="8">
                  <c:v>Olomoucký</c:v>
                </c:pt>
                <c:pt idx="9">
                  <c:v>Moravskoslezský</c:v>
                </c:pt>
                <c:pt idx="10">
                  <c:v>Plzeňský</c:v>
                </c:pt>
                <c:pt idx="11">
                  <c:v>Královéhradecký</c:v>
                </c:pt>
                <c:pt idx="12">
                  <c:v>Jihomoravský</c:v>
                </c:pt>
                <c:pt idx="13">
                  <c:v>Hl. m. Praha</c:v>
                </c:pt>
                <c:pt idx="14">
                  <c:v>ČR</c:v>
                </c:pt>
              </c:strCache>
            </c:strRef>
          </c:cat>
          <c:val>
            <c:numRef>
              <c:f>'vydaje_VaV dle NACE'!$AW$29:$AW$43</c:f>
              <c:numCache>
                <c:formatCode>0.0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7.0476122399837374E-2</c:v>
                </c:pt>
                <c:pt idx="3">
                  <c:v>1.0373392821836544E-2</c:v>
                </c:pt>
                <c:pt idx="4">
                  <c:v>7.1684082109730693E-2</c:v>
                </c:pt>
                <c:pt idx="5">
                  <c:v>2.6851687178101069E-3</c:v>
                </c:pt>
                <c:pt idx="6">
                  <c:v>0.2524568601843325</c:v>
                </c:pt>
                <c:pt idx="7">
                  <c:v>3.5349553177617517E-2</c:v>
                </c:pt>
                <c:pt idx="8">
                  <c:v>0.94548579396601728</c:v>
                </c:pt>
                <c:pt idx="9">
                  <c:v>0.89659879993874925</c:v>
                </c:pt>
                <c:pt idx="10">
                  <c:v>0.49338746979294085</c:v>
                </c:pt>
                <c:pt idx="11">
                  <c:v>3.9284861737430004</c:v>
                </c:pt>
                <c:pt idx="12">
                  <c:v>2.5389457591400331</c:v>
                </c:pt>
                <c:pt idx="13">
                  <c:v>2.3120767507260989</c:v>
                </c:pt>
                <c:pt idx="14">
                  <c:v>1.5397334829342755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588A-42E7-942B-9F6B02F584F7}"/>
            </c:ext>
          </c:extLst>
        </c:ser>
        <c:ser>
          <c:idx val="8"/>
          <c:order val="6"/>
          <c:tx>
            <c:strRef>
              <c:f>'vydaje_VaV dle NACE'!$AX$28</c:f>
              <c:strCache>
                <c:ptCount val="1"/>
                <c:pt idx="0">
                  <c:v>Kulturní, zábavní a rekreační činnosti (sekce R)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</c:spPr>
          <c:invertIfNegative val="0"/>
          <c:cat>
            <c:strRef>
              <c:f>'vydaje_VaV dle NACE'!$AQ$29:$AQ$43</c:f>
              <c:strCache>
                <c:ptCount val="15"/>
                <c:pt idx="0">
                  <c:v>Karlovarský</c:v>
                </c:pt>
                <c:pt idx="1">
                  <c:v>Vysočina</c:v>
                </c:pt>
                <c:pt idx="2">
                  <c:v>Ústecký</c:v>
                </c:pt>
                <c:pt idx="3">
                  <c:v>Pardubický</c:v>
                </c:pt>
                <c:pt idx="4">
                  <c:v>Liberecký</c:v>
                </c:pt>
                <c:pt idx="5">
                  <c:v>Středočeský</c:v>
                </c:pt>
                <c:pt idx="6">
                  <c:v>Zlínský</c:v>
                </c:pt>
                <c:pt idx="7">
                  <c:v>Jihočeský</c:v>
                </c:pt>
                <c:pt idx="8">
                  <c:v>Olomoucký</c:v>
                </c:pt>
                <c:pt idx="9">
                  <c:v>Moravskoslezský</c:v>
                </c:pt>
                <c:pt idx="10">
                  <c:v>Plzeňský</c:v>
                </c:pt>
                <c:pt idx="11">
                  <c:v>Královéhradecký</c:v>
                </c:pt>
                <c:pt idx="12">
                  <c:v>Jihomoravský</c:v>
                </c:pt>
                <c:pt idx="13">
                  <c:v>Hl. m. Praha</c:v>
                </c:pt>
                <c:pt idx="14">
                  <c:v>ČR</c:v>
                </c:pt>
              </c:strCache>
            </c:strRef>
          </c:cat>
          <c:val>
            <c:numRef>
              <c:f>'vydaje_VaV dle NACE'!$AX$29:$AX$43</c:f>
              <c:numCache>
                <c:formatCode>0.0</c:formatCode>
                <c:ptCount val="15"/>
                <c:pt idx="0">
                  <c:v>0.25047937435372308</c:v>
                </c:pt>
                <c:pt idx="1">
                  <c:v>0.7781463254988209</c:v>
                </c:pt>
                <c:pt idx="2">
                  <c:v>0.59914800905535104</c:v>
                </c:pt>
                <c:pt idx="3">
                  <c:v>1.2812797983136006E-2</c:v>
                </c:pt>
                <c:pt idx="4">
                  <c:v>0.29311134001295319</c:v>
                </c:pt>
                <c:pt idx="5">
                  <c:v>1.1503999043037252E-2</c:v>
                </c:pt>
                <c:pt idx="6">
                  <c:v>0.37465586172527304</c:v>
                </c:pt>
                <c:pt idx="7">
                  <c:v>1.0517929044047618</c:v>
                </c:pt>
                <c:pt idx="8">
                  <c:v>0.50637502033121951</c:v>
                </c:pt>
                <c:pt idx="9">
                  <c:v>0.1478793763068543</c:v>
                </c:pt>
                <c:pt idx="10">
                  <c:v>0.71066802551106489</c:v>
                </c:pt>
                <c:pt idx="11">
                  <c:v>1.0097464336607302</c:v>
                </c:pt>
                <c:pt idx="12">
                  <c:v>0.76069006080390134</c:v>
                </c:pt>
                <c:pt idx="13">
                  <c:v>2.0385164705873153</c:v>
                </c:pt>
                <c:pt idx="14">
                  <c:v>1.0860293789794209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588A-42E7-942B-9F6B02F584F7}"/>
            </c:ext>
          </c:extLst>
        </c:ser>
        <c:ser>
          <c:idx val="1"/>
          <c:order val="7"/>
          <c:tx>
            <c:strRef>
              <c:f>'vydaje_VaV dle NACE'!$AY$28</c:f>
              <c:strCache>
                <c:ptCount val="1"/>
                <c:pt idx="0">
                  <c:v>Zemědělství (sekce A)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cat>
            <c:strRef>
              <c:f>'vydaje_VaV dle NACE'!$AQ$29:$AQ$43</c:f>
              <c:strCache>
                <c:ptCount val="15"/>
                <c:pt idx="0">
                  <c:v>Karlovarský</c:v>
                </c:pt>
                <c:pt idx="1">
                  <c:v>Vysočina</c:v>
                </c:pt>
                <c:pt idx="2">
                  <c:v>Ústecký</c:v>
                </c:pt>
                <c:pt idx="3">
                  <c:v>Pardubický</c:v>
                </c:pt>
                <c:pt idx="4">
                  <c:v>Liberecký</c:v>
                </c:pt>
                <c:pt idx="5">
                  <c:v>Středočeský</c:v>
                </c:pt>
                <c:pt idx="6">
                  <c:v>Zlínský</c:v>
                </c:pt>
                <c:pt idx="7">
                  <c:v>Jihočeský</c:v>
                </c:pt>
                <c:pt idx="8">
                  <c:v>Olomoucký</c:v>
                </c:pt>
                <c:pt idx="9">
                  <c:v>Moravskoslezský</c:v>
                </c:pt>
                <c:pt idx="10">
                  <c:v>Plzeňský</c:v>
                </c:pt>
                <c:pt idx="11">
                  <c:v>Královéhradecký</c:v>
                </c:pt>
                <c:pt idx="12">
                  <c:v>Jihomoravský</c:v>
                </c:pt>
                <c:pt idx="13">
                  <c:v>Hl. m. Praha</c:v>
                </c:pt>
                <c:pt idx="14">
                  <c:v>ČR</c:v>
                </c:pt>
              </c:strCache>
            </c:strRef>
          </c:cat>
          <c:val>
            <c:numRef>
              <c:f>'vydaje_VaV dle NACE'!$AY$29:$AY$43</c:f>
              <c:numCache>
                <c:formatCode>0.0</c:formatCode>
                <c:ptCount val="15"/>
                <c:pt idx="0">
                  <c:v>0.44348402252808483</c:v>
                </c:pt>
                <c:pt idx="1">
                  <c:v>0.68785139903556569</c:v>
                </c:pt>
                <c:pt idx="2">
                  <c:v>1.5871263151906072</c:v>
                </c:pt>
                <c:pt idx="3">
                  <c:v>0.15557720878229281</c:v>
                </c:pt>
                <c:pt idx="4">
                  <c:v>2.3664058339919008E-2</c:v>
                </c:pt>
                <c:pt idx="5">
                  <c:v>6.800081504921926E-2</c:v>
                </c:pt>
                <c:pt idx="6">
                  <c:v>9.5896349842236023E-2</c:v>
                </c:pt>
                <c:pt idx="7">
                  <c:v>0.22955654959855276</c:v>
                </c:pt>
                <c:pt idx="8">
                  <c:v>0.65772393754127423</c:v>
                </c:pt>
                <c:pt idx="9">
                  <c:v>0.54086944476339249</c:v>
                </c:pt>
                <c:pt idx="10">
                  <c:v>0.15292635700965793</c:v>
                </c:pt>
                <c:pt idx="11">
                  <c:v>0.68518273232619131</c:v>
                </c:pt>
                <c:pt idx="12">
                  <c:v>0.29293092788284408</c:v>
                </c:pt>
                <c:pt idx="13">
                  <c:v>1.8829580662163767E-2</c:v>
                </c:pt>
                <c:pt idx="14">
                  <c:v>0.18756249852330095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588A-42E7-942B-9F6B02F584F7}"/>
            </c:ext>
          </c:extLst>
        </c:ser>
        <c:ser>
          <c:idx val="4"/>
          <c:order val="8"/>
          <c:tx>
            <c:strRef>
              <c:f>'vydaje_VaV dle NACE'!$AZ$28</c:f>
              <c:strCache>
                <c:ptCount val="1"/>
                <c:pt idx="0">
                  <c:v>Ostatní odvětví služeb (sekce G0I, K, L, N, O, S0U)</c:v>
                </c:pt>
              </c:strCache>
            </c:strRef>
          </c:tx>
          <c:invertIfNegative val="0"/>
          <c:val>
            <c:numRef>
              <c:f>'vydaje_VaV dle NACE'!$AZ$29:$AZ$43</c:f>
              <c:numCache>
                <c:formatCode>0.0</c:formatCode>
                <c:ptCount val="15"/>
                <c:pt idx="0">
                  <c:v>5.2344667650513506</c:v>
                </c:pt>
                <c:pt idx="1">
                  <c:v>1.9635246413910104</c:v>
                </c:pt>
                <c:pt idx="2">
                  <c:v>2.3359098735246957</c:v>
                </c:pt>
                <c:pt idx="3">
                  <c:v>3.8681387123727746</c:v>
                </c:pt>
                <c:pt idx="4">
                  <c:v>3.1100313013797223</c:v>
                </c:pt>
                <c:pt idx="5">
                  <c:v>0.71100669097239544</c:v>
                </c:pt>
                <c:pt idx="6">
                  <c:v>5.3445229228122839</c:v>
                </c:pt>
                <c:pt idx="7">
                  <c:v>1.1202647015150657</c:v>
                </c:pt>
                <c:pt idx="8">
                  <c:v>1.7609622747971354</c:v>
                </c:pt>
                <c:pt idx="9">
                  <c:v>3.622153702461206</c:v>
                </c:pt>
                <c:pt idx="10">
                  <c:v>1.2081261399183487</c:v>
                </c:pt>
                <c:pt idx="11">
                  <c:v>6.0595632199030192</c:v>
                </c:pt>
                <c:pt idx="12">
                  <c:v>5.4783350084725662</c:v>
                </c:pt>
                <c:pt idx="13">
                  <c:v>5.7820186097277908</c:v>
                </c:pt>
                <c:pt idx="14">
                  <c:v>4.2147200450681241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588A-42E7-942B-9F6B02F584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9"/>
        <c:overlap val="100"/>
        <c:axId val="124757120"/>
        <c:axId val="124758656"/>
      </c:barChart>
      <c:catAx>
        <c:axId val="12475712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24758656"/>
        <c:crosses val="autoZero"/>
        <c:auto val="1"/>
        <c:lblAlgn val="ctr"/>
        <c:lblOffset val="100"/>
        <c:noMultiLvlLbl val="0"/>
      </c:catAx>
      <c:valAx>
        <c:axId val="124758656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12475712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0656040986751023"/>
          <c:y val="8.9280123298260447E-2"/>
          <c:w val="0.29343959013248971"/>
          <c:h val="0.8736723679763142"/>
        </c:manualLayout>
      </c:layout>
      <c:overlay val="0"/>
    </c:legend>
    <c:plotVisOnly val="1"/>
    <c:dispBlanksAs val="gap"/>
    <c:showDLblsOverMax val="0"/>
  </c:chart>
  <c:spPr>
    <a:ln>
      <a:solidFill>
        <a:schemeClr val="bg1">
          <a:lumMod val="65000"/>
        </a:schemeClr>
      </a:solidFill>
    </a:ln>
  </c:spPr>
  <c:txPr>
    <a:bodyPr/>
    <a:lstStyle/>
    <a:p>
      <a:pPr>
        <a:defRPr sz="1100">
          <a:latin typeface="Arial" panose="020B0604020202020204" pitchFamily="34" charset="0"/>
          <a:cs typeface="Arial" panose="020B0604020202020204" pitchFamily="34" charset="0"/>
        </a:defRPr>
      </a:pPr>
      <a:endParaRPr lang="cs-CZ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cs-CZ"/>
              <a:t>Vývoj výdajů na VaV ve VŠ sektoru financovaných</a:t>
            </a:r>
          </a:p>
          <a:p>
            <a:pPr>
              <a:defRPr/>
            </a:pPr>
            <a:r>
              <a:rPr lang="cs-CZ"/>
              <a:t>z podnikatelského sektoru</a:t>
            </a:r>
          </a:p>
        </c:rich>
      </c:tx>
      <c:layout>
        <c:manualLayout>
          <c:xMode val="edge"/>
          <c:yMode val="edge"/>
          <c:x val="0.15477340633387537"/>
          <c:y val="1.3602815113737639E-3"/>
        </c:manualLayout>
      </c:layout>
      <c:overlay val="1"/>
    </c:title>
    <c:autoTitleDeleted val="0"/>
    <c:plotArea>
      <c:layout>
        <c:manualLayout>
          <c:layoutTarget val="inner"/>
          <c:xMode val="edge"/>
          <c:yMode val="edge"/>
          <c:x val="9.9334390047582141E-2"/>
          <c:y val="0.11244005644709162"/>
          <c:w val="0.64660040641755889"/>
          <c:h val="0.76957539540641984"/>
        </c:manualLayout>
      </c:layout>
      <c:lineChart>
        <c:grouping val="standard"/>
        <c:varyColors val="0"/>
        <c:ser>
          <c:idx val="0"/>
          <c:order val="0"/>
          <c:tx>
            <c:strRef>
              <c:f>VýdajePodnikůDoVŠ!$A$108</c:f>
              <c:strCache>
                <c:ptCount val="1"/>
                <c:pt idx="0">
                  <c:v>Praha </c:v>
                </c:pt>
              </c:strCache>
            </c:strRef>
          </c:tx>
          <c:spPr>
            <a:ln w="19050"/>
          </c:spPr>
          <c:marker>
            <c:symbol val="none"/>
          </c:marker>
          <c:cat>
            <c:numRef>
              <c:f>VýdajePodnikůDoVŠ!$B$106:$N$106</c:f>
              <c:numCache>
                <c:formatCode>General</c:formatCode>
                <c:ptCount val="13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2020</c:v>
                </c:pt>
                <c:pt idx="10">
                  <c:v>2021</c:v>
                </c:pt>
                <c:pt idx="11">
                  <c:v>2022</c:v>
                </c:pt>
                <c:pt idx="12">
                  <c:v>2023</c:v>
                </c:pt>
              </c:numCache>
            </c:numRef>
          </c:cat>
          <c:val>
            <c:numRef>
              <c:f>VýdajePodnikůDoVŠ!$B$108:$N$108</c:f>
              <c:numCache>
                <c:formatCode>0.0</c:formatCode>
                <c:ptCount val="13"/>
                <c:pt idx="0">
                  <c:v>60.460999999999991</c:v>
                </c:pt>
                <c:pt idx="1">
                  <c:v>72.835999999999999</c:v>
                </c:pt>
                <c:pt idx="2">
                  <c:v>218.13200000000001</c:v>
                </c:pt>
                <c:pt idx="3">
                  <c:v>228.971</c:v>
                </c:pt>
                <c:pt idx="4">
                  <c:v>310.3830000000001</c:v>
                </c:pt>
                <c:pt idx="5">
                  <c:v>327.04900000000004</c:v>
                </c:pt>
                <c:pt idx="6">
                  <c:v>376.70700000000005</c:v>
                </c:pt>
                <c:pt idx="7">
                  <c:v>405.63999999999987</c:v>
                </c:pt>
                <c:pt idx="8">
                  <c:v>429.45900000000012</c:v>
                </c:pt>
                <c:pt idx="9">
                  <c:v>403.79699999999997</c:v>
                </c:pt>
                <c:pt idx="10">
                  <c:v>460.49466403956836</c:v>
                </c:pt>
                <c:pt idx="11" formatCode="#\ ##0.0">
                  <c:v>446.50899999999996</c:v>
                </c:pt>
                <c:pt idx="12" formatCode="#\ ##0.0">
                  <c:v>522.46999999999991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FDB-4284-9CFE-70C936049FB3}"/>
            </c:ext>
          </c:extLst>
        </c:ser>
        <c:ser>
          <c:idx val="5"/>
          <c:order val="1"/>
          <c:tx>
            <c:strRef>
              <c:f>VýdajePodnikůDoVŠ!$A$109</c:f>
              <c:strCache>
                <c:ptCount val="1"/>
                <c:pt idx="0">
                  <c:v>Středočeský </c:v>
                </c:pt>
              </c:strCache>
            </c:strRef>
          </c:tx>
          <c:spPr>
            <a:ln w="19050"/>
          </c:spPr>
          <c:marker>
            <c:symbol val="none"/>
          </c:marker>
          <c:cat>
            <c:numRef>
              <c:f>VýdajePodnikůDoVŠ!$B$106:$N$106</c:f>
              <c:numCache>
                <c:formatCode>General</c:formatCode>
                <c:ptCount val="13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2020</c:v>
                </c:pt>
                <c:pt idx="10">
                  <c:v>2021</c:v>
                </c:pt>
                <c:pt idx="11">
                  <c:v>2022</c:v>
                </c:pt>
                <c:pt idx="12">
                  <c:v>2023</c:v>
                </c:pt>
              </c:numCache>
            </c:numRef>
          </c:cat>
          <c:val>
            <c:numRef>
              <c:f>VýdajePodnikůDoVŠ!$B$109:$N$109</c:f>
              <c:numCache>
                <c:formatCode>0.0</c:formatCode>
                <c:ptCount val="13"/>
                <c:pt idx="0">
                  <c:v>0.20400000000000001</c:v>
                </c:pt>
                <c:pt idx="1">
                  <c:v>0</c:v>
                </c:pt>
                <c:pt idx="2">
                  <c:v>3.758</c:v>
                </c:pt>
                <c:pt idx="3">
                  <c:v>4.258</c:v>
                </c:pt>
                <c:pt idx="4">
                  <c:v>4.8380000000000001</c:v>
                </c:pt>
                <c:pt idx="5">
                  <c:v>11.342999999999998</c:v>
                </c:pt>
                <c:pt idx="6">
                  <c:v>10.255000000000001</c:v>
                </c:pt>
                <c:pt idx="7">
                  <c:v>26.914999999999999</c:v>
                </c:pt>
                <c:pt idx="8">
                  <c:v>20.443000000000001</c:v>
                </c:pt>
                <c:pt idx="9">
                  <c:v>18.661999999999999</c:v>
                </c:pt>
                <c:pt idx="10">
                  <c:v>22.4595291792821</c:v>
                </c:pt>
                <c:pt idx="11" formatCode="#\ ##0.0">
                  <c:v>12.599</c:v>
                </c:pt>
                <c:pt idx="12" formatCode="#\ ##0.0">
                  <c:v>57.531999999999996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FDB-4284-9CFE-70C936049FB3}"/>
            </c:ext>
          </c:extLst>
        </c:ser>
        <c:ser>
          <c:idx val="2"/>
          <c:order val="2"/>
          <c:tx>
            <c:strRef>
              <c:f>VýdajePodnikůDoVŠ!$A$110</c:f>
              <c:strCache>
                <c:ptCount val="1"/>
                <c:pt idx="0">
                  <c:v>Jihočeský</c:v>
                </c:pt>
              </c:strCache>
            </c:strRef>
          </c:tx>
          <c:spPr>
            <a:ln w="25400"/>
          </c:spPr>
          <c:marker>
            <c:symbol val="circle"/>
            <c:size val="5"/>
            <c:spPr>
              <a:solidFill>
                <a:sysClr val="window" lastClr="FFFFFF"/>
              </a:solidFill>
              <a:ln>
                <a:solidFill>
                  <a:srgbClr val="A5A5A5">
                    <a:shade val="65000"/>
                    <a:shade val="95000"/>
                    <a:satMod val="105000"/>
                  </a:srgbClr>
                </a:solidFill>
              </a:ln>
            </c:spPr>
          </c:marker>
          <c:cat>
            <c:numRef>
              <c:f>VýdajePodnikůDoVŠ!$B$106:$N$106</c:f>
              <c:numCache>
                <c:formatCode>General</c:formatCode>
                <c:ptCount val="13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2020</c:v>
                </c:pt>
                <c:pt idx="10">
                  <c:v>2021</c:v>
                </c:pt>
                <c:pt idx="11">
                  <c:v>2022</c:v>
                </c:pt>
                <c:pt idx="12">
                  <c:v>2023</c:v>
                </c:pt>
              </c:numCache>
            </c:numRef>
          </c:cat>
          <c:val>
            <c:numRef>
              <c:f>VýdajePodnikůDoVŠ!$B$110:$N$110</c:f>
              <c:numCache>
                <c:formatCode>0.0</c:formatCode>
                <c:ptCount val="13"/>
                <c:pt idx="0">
                  <c:v>5.3759999999999994</c:v>
                </c:pt>
                <c:pt idx="1">
                  <c:v>17.478999999999999</c:v>
                </c:pt>
                <c:pt idx="2">
                  <c:v>9.8810000000000002</c:v>
                </c:pt>
                <c:pt idx="3">
                  <c:v>10.513999999999999</c:v>
                </c:pt>
                <c:pt idx="4">
                  <c:v>7.6639999999999997</c:v>
                </c:pt>
                <c:pt idx="5">
                  <c:v>5.2530000000000001</c:v>
                </c:pt>
                <c:pt idx="6">
                  <c:v>4.3780000000000001</c:v>
                </c:pt>
                <c:pt idx="7">
                  <c:v>4.0650000000000004</c:v>
                </c:pt>
                <c:pt idx="8">
                  <c:v>4.2069999999999999</c:v>
                </c:pt>
                <c:pt idx="9">
                  <c:v>2.9360000000000004</c:v>
                </c:pt>
                <c:pt idx="10">
                  <c:v>3.0350000000000001</c:v>
                </c:pt>
                <c:pt idx="11" formatCode="#\ ##0.0">
                  <c:v>8.4710000000000019</c:v>
                </c:pt>
                <c:pt idx="12" formatCode="#\ ##0.0">
                  <c:v>7.2459999999999996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FDB-4284-9CFE-70C936049FB3}"/>
            </c:ext>
          </c:extLst>
        </c:ser>
        <c:ser>
          <c:idx val="3"/>
          <c:order val="3"/>
          <c:tx>
            <c:strRef>
              <c:f>VýdajePodnikůDoVŠ!$A$111</c:f>
              <c:strCache>
                <c:ptCount val="1"/>
                <c:pt idx="0">
                  <c:v>Plzeňský </c:v>
                </c:pt>
              </c:strCache>
            </c:strRef>
          </c:tx>
          <c:spPr>
            <a:ln w="28575">
              <a:solidFill>
                <a:srgbClr val="FF0000"/>
              </a:solidFill>
            </a:ln>
          </c:spPr>
          <c:marker>
            <c:symbol val="circle"/>
            <c:size val="5"/>
            <c:spPr>
              <a:solidFill>
                <a:sysClr val="window" lastClr="FFFFFF"/>
              </a:solidFill>
              <a:ln>
                <a:solidFill>
                  <a:srgbClr val="FF0000"/>
                </a:solidFill>
              </a:ln>
            </c:spPr>
          </c:marker>
          <c:dLbls>
            <c:dLbl>
              <c:idx val="6"/>
              <c:layout>
                <c:manualLayout>
                  <c:x val="-2.8580794756136806E-2"/>
                  <c:y val="-3.25929440695954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FDB-4284-9CFE-70C936049FB3}"/>
                </c:ext>
              </c:extLst>
            </c:dLbl>
            <c:dLbl>
              <c:idx val="9"/>
              <c:layout>
                <c:manualLayout>
                  <c:x val="-3.334426054882636E-2"/>
                  <c:y val="3.9835820529505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DFDB-4284-9CFE-70C936049FB3}"/>
                </c:ext>
              </c:extLst>
            </c:dLbl>
            <c:dLbl>
              <c:idx val="11"/>
              <c:layout>
                <c:manualLayout>
                  <c:x val="-3.334426054882636E-2"/>
                  <c:y val="-3.25929440695955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DFDB-4284-9CFE-70C936049FB3}"/>
                </c:ext>
              </c:extLst>
            </c:dLbl>
            <c:dLbl>
              <c:idx val="12"/>
              <c:layout>
                <c:manualLayout>
                  <c:x val="-3.0962527652481454E-2"/>
                  <c:y val="-3.25929440695954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DFDB-4284-9CFE-70C936049FB3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VýdajePodnikůDoVŠ!$B$106:$N$106</c:f>
              <c:numCache>
                <c:formatCode>General</c:formatCode>
                <c:ptCount val="13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2020</c:v>
                </c:pt>
                <c:pt idx="10">
                  <c:v>2021</c:v>
                </c:pt>
                <c:pt idx="11">
                  <c:v>2022</c:v>
                </c:pt>
                <c:pt idx="12">
                  <c:v>2023</c:v>
                </c:pt>
              </c:numCache>
            </c:numRef>
          </c:cat>
          <c:val>
            <c:numRef>
              <c:f>VýdajePodnikůDoVŠ!$B$111:$N$111</c:f>
              <c:numCache>
                <c:formatCode>0.0</c:formatCode>
                <c:ptCount val="13"/>
                <c:pt idx="0">
                  <c:v>32.238999999999997</c:v>
                </c:pt>
                <c:pt idx="1">
                  <c:v>17.953999999999997</c:v>
                </c:pt>
                <c:pt idx="2">
                  <c:v>35.765000000000001</c:v>
                </c:pt>
                <c:pt idx="3">
                  <c:v>52.790000000000006</c:v>
                </c:pt>
                <c:pt idx="4">
                  <c:v>54.736000000000004</c:v>
                </c:pt>
                <c:pt idx="5">
                  <c:v>68.896000000000001</c:v>
                </c:pt>
                <c:pt idx="6">
                  <c:v>73.952999999999989</c:v>
                </c:pt>
                <c:pt idx="7">
                  <c:v>67.504000000000005</c:v>
                </c:pt>
                <c:pt idx="8">
                  <c:v>60.247999999999998</c:v>
                </c:pt>
                <c:pt idx="9">
                  <c:v>56.660999999999994</c:v>
                </c:pt>
                <c:pt idx="10">
                  <c:v>62.423000000000009</c:v>
                </c:pt>
                <c:pt idx="11" formatCode="#\ ##0.0">
                  <c:v>75.015000000000001</c:v>
                </c:pt>
                <c:pt idx="12" formatCode="#\ ##0.0">
                  <c:v>71.814000000000007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DFDB-4284-9CFE-70C936049FB3}"/>
            </c:ext>
          </c:extLst>
        </c:ser>
        <c:ser>
          <c:idx val="4"/>
          <c:order val="4"/>
          <c:tx>
            <c:strRef>
              <c:f>VýdajePodnikůDoVŠ!$A$112</c:f>
              <c:strCache>
                <c:ptCount val="1"/>
                <c:pt idx="0">
                  <c:v>Karlovarský </c:v>
                </c:pt>
              </c:strCache>
            </c:strRef>
          </c:tx>
          <c:spPr>
            <a:ln w="19050"/>
          </c:spPr>
          <c:marker>
            <c:symbol val="none"/>
          </c:marker>
          <c:cat>
            <c:numRef>
              <c:f>VýdajePodnikůDoVŠ!$B$106:$N$106</c:f>
              <c:numCache>
                <c:formatCode>General</c:formatCode>
                <c:ptCount val="13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2020</c:v>
                </c:pt>
                <c:pt idx="10">
                  <c:v>2021</c:v>
                </c:pt>
                <c:pt idx="11">
                  <c:v>2022</c:v>
                </c:pt>
                <c:pt idx="12">
                  <c:v>2023</c:v>
                </c:pt>
              </c:numCache>
            </c:numRef>
          </c:cat>
          <c:val>
            <c:numRef>
              <c:f>VýdajePodnikůDoVŠ!$B$112:$N$112</c:f>
              <c:numCache>
                <c:formatCode>0.0</c:formatCode>
                <c:ptCount val="13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 formatCode="#\ ##0.0">
                  <c:v>0</c:v>
                </c:pt>
                <c:pt idx="12" formatCode="#\ ##0.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DFDB-4284-9CFE-70C936049FB3}"/>
            </c:ext>
          </c:extLst>
        </c:ser>
        <c:ser>
          <c:idx val="6"/>
          <c:order val="5"/>
          <c:tx>
            <c:strRef>
              <c:f>VýdajePodnikůDoVŠ!$A$113</c:f>
              <c:strCache>
                <c:ptCount val="1"/>
                <c:pt idx="0">
                  <c:v>Ústecký </c:v>
                </c:pt>
              </c:strCache>
            </c:strRef>
          </c:tx>
          <c:spPr>
            <a:ln w="19050"/>
          </c:spPr>
          <c:marker>
            <c:symbol val="none"/>
          </c:marker>
          <c:cat>
            <c:numRef>
              <c:f>VýdajePodnikůDoVŠ!$B$106:$N$106</c:f>
              <c:numCache>
                <c:formatCode>General</c:formatCode>
                <c:ptCount val="13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2020</c:v>
                </c:pt>
                <c:pt idx="10">
                  <c:v>2021</c:v>
                </c:pt>
                <c:pt idx="11">
                  <c:v>2022</c:v>
                </c:pt>
                <c:pt idx="12">
                  <c:v>2023</c:v>
                </c:pt>
              </c:numCache>
            </c:numRef>
          </c:cat>
          <c:val>
            <c:numRef>
              <c:f>VýdajePodnikůDoVŠ!$B$113:$N$113</c:f>
              <c:numCache>
                <c:formatCode>0.0</c:formatCode>
                <c:ptCount val="13"/>
                <c:pt idx="0">
                  <c:v>0.78500000000000003</c:v>
                </c:pt>
                <c:pt idx="1">
                  <c:v>1.7650000000000001</c:v>
                </c:pt>
                <c:pt idx="2">
                  <c:v>1.9549999999999998</c:v>
                </c:pt>
                <c:pt idx="3">
                  <c:v>1.903</c:v>
                </c:pt>
                <c:pt idx="4">
                  <c:v>4.016</c:v>
                </c:pt>
                <c:pt idx="5">
                  <c:v>1.4410000000000001</c:v>
                </c:pt>
                <c:pt idx="6">
                  <c:v>3.7379999999999995</c:v>
                </c:pt>
                <c:pt idx="7">
                  <c:v>6.9680000000000009</c:v>
                </c:pt>
                <c:pt idx="8">
                  <c:v>3.3250000000000002</c:v>
                </c:pt>
                <c:pt idx="9">
                  <c:v>3.5859999999999999</c:v>
                </c:pt>
                <c:pt idx="10">
                  <c:v>6.0469999999999988</c:v>
                </c:pt>
                <c:pt idx="11" formatCode="#\ ##0.0">
                  <c:v>2.8729999999999998</c:v>
                </c:pt>
                <c:pt idx="12" formatCode="#\ ##0.0">
                  <c:v>15.386999999999999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DFDB-4284-9CFE-70C936049FB3}"/>
            </c:ext>
          </c:extLst>
        </c:ser>
        <c:ser>
          <c:idx val="7"/>
          <c:order val="6"/>
          <c:tx>
            <c:strRef>
              <c:f>VýdajePodnikůDoVŠ!$A$114</c:f>
              <c:strCache>
                <c:ptCount val="1"/>
                <c:pt idx="0">
                  <c:v>Liberecký </c:v>
                </c:pt>
              </c:strCache>
            </c:strRef>
          </c:tx>
          <c:spPr>
            <a:ln w="19050"/>
          </c:spPr>
          <c:marker>
            <c:symbol val="none"/>
          </c:marker>
          <c:cat>
            <c:numRef>
              <c:f>VýdajePodnikůDoVŠ!$B$106:$N$106</c:f>
              <c:numCache>
                <c:formatCode>General</c:formatCode>
                <c:ptCount val="13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2020</c:v>
                </c:pt>
                <c:pt idx="10">
                  <c:v>2021</c:v>
                </c:pt>
                <c:pt idx="11">
                  <c:v>2022</c:v>
                </c:pt>
                <c:pt idx="12">
                  <c:v>2023</c:v>
                </c:pt>
              </c:numCache>
            </c:numRef>
          </c:cat>
          <c:val>
            <c:numRef>
              <c:f>VýdajePodnikůDoVŠ!$B$114:$N$114</c:f>
              <c:numCache>
                <c:formatCode>0.0</c:formatCode>
                <c:ptCount val="13"/>
                <c:pt idx="0">
                  <c:v>41.111000000000004</c:v>
                </c:pt>
                <c:pt idx="1">
                  <c:v>25.716000000000001</c:v>
                </c:pt>
                <c:pt idx="2">
                  <c:v>45.235999999999997</c:v>
                </c:pt>
                <c:pt idx="3">
                  <c:v>74.397999999999996</c:v>
                </c:pt>
                <c:pt idx="4">
                  <c:v>48.308999999999997</c:v>
                </c:pt>
                <c:pt idx="5">
                  <c:v>57.741000000000007</c:v>
                </c:pt>
                <c:pt idx="6">
                  <c:v>53.556000000000004</c:v>
                </c:pt>
                <c:pt idx="7">
                  <c:v>86.587999999999994</c:v>
                </c:pt>
                <c:pt idx="8">
                  <c:v>77.076999999999998</c:v>
                </c:pt>
                <c:pt idx="9">
                  <c:v>68.91</c:v>
                </c:pt>
                <c:pt idx="10">
                  <c:v>73.56</c:v>
                </c:pt>
                <c:pt idx="11" formatCode="#\ ##0.0">
                  <c:v>81.096000000000004</c:v>
                </c:pt>
                <c:pt idx="12" formatCode="#\ ##0.0">
                  <c:v>75.195999999999998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DFDB-4284-9CFE-70C936049FB3}"/>
            </c:ext>
          </c:extLst>
        </c:ser>
        <c:ser>
          <c:idx val="8"/>
          <c:order val="7"/>
          <c:tx>
            <c:strRef>
              <c:f>VýdajePodnikůDoVŠ!$A$115</c:f>
              <c:strCache>
                <c:ptCount val="1"/>
                <c:pt idx="0">
                  <c:v>Královéhradecký</c:v>
                </c:pt>
              </c:strCache>
            </c:strRef>
          </c:tx>
          <c:spPr>
            <a:ln w="19050"/>
          </c:spPr>
          <c:marker>
            <c:symbol val="none"/>
          </c:marker>
          <c:cat>
            <c:numRef>
              <c:f>VýdajePodnikůDoVŠ!$B$106:$N$106</c:f>
              <c:numCache>
                <c:formatCode>General</c:formatCode>
                <c:ptCount val="13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2020</c:v>
                </c:pt>
                <c:pt idx="10">
                  <c:v>2021</c:v>
                </c:pt>
                <c:pt idx="11">
                  <c:v>2022</c:v>
                </c:pt>
                <c:pt idx="12">
                  <c:v>2023</c:v>
                </c:pt>
              </c:numCache>
            </c:numRef>
          </c:cat>
          <c:val>
            <c:numRef>
              <c:f>VýdajePodnikůDoVŠ!$B$115:$N$115</c:f>
              <c:numCache>
                <c:formatCode>0.0</c:formatCode>
                <c:ptCount val="13"/>
                <c:pt idx="0">
                  <c:v>5.0259999999999998</c:v>
                </c:pt>
                <c:pt idx="1">
                  <c:v>5.7850000000000001</c:v>
                </c:pt>
                <c:pt idx="2">
                  <c:v>6.1509999999999998</c:v>
                </c:pt>
                <c:pt idx="3">
                  <c:v>6.9140000000000006</c:v>
                </c:pt>
                <c:pt idx="4">
                  <c:v>5.5549999999999997</c:v>
                </c:pt>
                <c:pt idx="5">
                  <c:v>6.7210000000000001</c:v>
                </c:pt>
                <c:pt idx="6">
                  <c:v>38.355999999999995</c:v>
                </c:pt>
                <c:pt idx="7">
                  <c:v>32.54</c:v>
                </c:pt>
                <c:pt idx="8">
                  <c:v>7.7730000000000006</c:v>
                </c:pt>
                <c:pt idx="9">
                  <c:v>7.0629999999999997</c:v>
                </c:pt>
                <c:pt idx="10">
                  <c:v>7.6170000000000009</c:v>
                </c:pt>
                <c:pt idx="11" formatCode="#\ ##0.0">
                  <c:v>12.943999999999999</c:v>
                </c:pt>
                <c:pt idx="12" formatCode="#\ ##0.0">
                  <c:v>51.774000000000008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DFDB-4284-9CFE-70C936049FB3}"/>
            </c:ext>
          </c:extLst>
        </c:ser>
        <c:ser>
          <c:idx val="9"/>
          <c:order val="8"/>
          <c:tx>
            <c:strRef>
              <c:f>VýdajePodnikůDoVŠ!$A$116</c:f>
              <c:strCache>
                <c:ptCount val="1"/>
                <c:pt idx="0">
                  <c:v>Pardubický</c:v>
                </c:pt>
              </c:strCache>
            </c:strRef>
          </c:tx>
          <c:spPr>
            <a:ln w="19050"/>
          </c:spPr>
          <c:marker>
            <c:symbol val="none"/>
          </c:marker>
          <c:cat>
            <c:numRef>
              <c:f>VýdajePodnikůDoVŠ!$B$106:$N$106</c:f>
              <c:numCache>
                <c:formatCode>General</c:formatCode>
                <c:ptCount val="13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2020</c:v>
                </c:pt>
                <c:pt idx="10">
                  <c:v>2021</c:v>
                </c:pt>
                <c:pt idx="11">
                  <c:v>2022</c:v>
                </c:pt>
                <c:pt idx="12">
                  <c:v>2023</c:v>
                </c:pt>
              </c:numCache>
            </c:numRef>
          </c:cat>
          <c:val>
            <c:numRef>
              <c:f>VýdajePodnikůDoVŠ!$B$116:$N$116</c:f>
              <c:numCache>
                <c:formatCode>0.0</c:formatCode>
                <c:ptCount val="13"/>
                <c:pt idx="0">
                  <c:v>0</c:v>
                </c:pt>
                <c:pt idx="1">
                  <c:v>0.16500000000000001</c:v>
                </c:pt>
                <c:pt idx="2">
                  <c:v>1.5760000000000001</c:v>
                </c:pt>
                <c:pt idx="3">
                  <c:v>5.9210000000000003</c:v>
                </c:pt>
                <c:pt idx="4">
                  <c:v>6.4630000000000001</c:v>
                </c:pt>
                <c:pt idx="5">
                  <c:v>8.5280000000000005</c:v>
                </c:pt>
                <c:pt idx="6">
                  <c:v>9.0790000000000006</c:v>
                </c:pt>
                <c:pt idx="7">
                  <c:v>11.343</c:v>
                </c:pt>
                <c:pt idx="8">
                  <c:v>11.934000000000001</c:v>
                </c:pt>
                <c:pt idx="9">
                  <c:v>5.8979999999999997</c:v>
                </c:pt>
                <c:pt idx="10">
                  <c:v>6.4469999999999992</c:v>
                </c:pt>
                <c:pt idx="11" formatCode="#\ ##0.0">
                  <c:v>14.344000000000001</c:v>
                </c:pt>
                <c:pt idx="12" formatCode="#\ ##0.0">
                  <c:v>13.575999999999999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DFDB-4284-9CFE-70C936049FB3}"/>
            </c:ext>
          </c:extLst>
        </c:ser>
        <c:ser>
          <c:idx val="10"/>
          <c:order val="9"/>
          <c:tx>
            <c:strRef>
              <c:f>VýdajePodnikůDoVŠ!$A$117</c:f>
              <c:strCache>
                <c:ptCount val="1"/>
                <c:pt idx="0">
                  <c:v>Vysočina</c:v>
                </c:pt>
              </c:strCache>
            </c:strRef>
          </c:tx>
          <c:spPr>
            <a:ln w="19050"/>
          </c:spPr>
          <c:marker>
            <c:symbol val="none"/>
          </c:marker>
          <c:cat>
            <c:numRef>
              <c:f>VýdajePodnikůDoVŠ!$B$106:$N$106</c:f>
              <c:numCache>
                <c:formatCode>General</c:formatCode>
                <c:ptCount val="13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2020</c:v>
                </c:pt>
                <c:pt idx="10">
                  <c:v>2021</c:v>
                </c:pt>
                <c:pt idx="11">
                  <c:v>2022</c:v>
                </c:pt>
                <c:pt idx="12">
                  <c:v>2023</c:v>
                </c:pt>
              </c:numCache>
            </c:numRef>
          </c:cat>
          <c:val>
            <c:numRef>
              <c:f>VýdajePodnikůDoVŠ!$B$117:$N$117</c:f>
              <c:numCache>
                <c:formatCode>0.0</c:formatCode>
                <c:ptCount val="13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0.16600000000000001</c:v>
                </c:pt>
                <c:pt idx="6">
                  <c:v>0.15</c:v>
                </c:pt>
                <c:pt idx="7">
                  <c:v>0.58199999999999996</c:v>
                </c:pt>
                <c:pt idx="8">
                  <c:v>1.03</c:v>
                </c:pt>
                <c:pt idx="9">
                  <c:v>0.38400000000000001</c:v>
                </c:pt>
                <c:pt idx="10">
                  <c:v>4.2000000000000003E-2</c:v>
                </c:pt>
                <c:pt idx="11" formatCode="#\ ##0.0">
                  <c:v>0.17499999999999999</c:v>
                </c:pt>
                <c:pt idx="12" formatCode="#\ ##0.0">
                  <c:v>0.252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D-DFDB-4284-9CFE-70C936049FB3}"/>
            </c:ext>
          </c:extLst>
        </c:ser>
        <c:ser>
          <c:idx val="11"/>
          <c:order val="10"/>
          <c:tx>
            <c:strRef>
              <c:f>VýdajePodnikůDoVŠ!$A$118</c:f>
              <c:strCache>
                <c:ptCount val="1"/>
                <c:pt idx="0">
                  <c:v>Jihomoravský</c:v>
                </c:pt>
              </c:strCache>
            </c:strRef>
          </c:tx>
          <c:spPr>
            <a:ln w="19050"/>
          </c:spPr>
          <c:marker>
            <c:symbol val="none"/>
          </c:marker>
          <c:cat>
            <c:numRef>
              <c:f>VýdajePodnikůDoVŠ!$B$106:$N$106</c:f>
              <c:numCache>
                <c:formatCode>General</c:formatCode>
                <c:ptCount val="13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2020</c:v>
                </c:pt>
                <c:pt idx="10">
                  <c:v>2021</c:v>
                </c:pt>
                <c:pt idx="11">
                  <c:v>2022</c:v>
                </c:pt>
                <c:pt idx="12">
                  <c:v>2023</c:v>
                </c:pt>
              </c:numCache>
            </c:numRef>
          </c:cat>
          <c:val>
            <c:numRef>
              <c:f>VýdajePodnikůDoVŠ!$B$118:$N$118</c:f>
              <c:numCache>
                <c:formatCode>0.0</c:formatCode>
                <c:ptCount val="13"/>
                <c:pt idx="0">
                  <c:v>0.82200000000000006</c:v>
                </c:pt>
                <c:pt idx="1">
                  <c:v>6.1429999999999998</c:v>
                </c:pt>
                <c:pt idx="2">
                  <c:v>28.896999999999998</c:v>
                </c:pt>
                <c:pt idx="3">
                  <c:v>35.247999999999998</c:v>
                </c:pt>
                <c:pt idx="4">
                  <c:v>365.40500000000003</c:v>
                </c:pt>
                <c:pt idx="5">
                  <c:v>202.92000000000002</c:v>
                </c:pt>
                <c:pt idx="6">
                  <c:v>208.64000000000001</c:v>
                </c:pt>
                <c:pt idx="7">
                  <c:v>220.13099970755346</c:v>
                </c:pt>
                <c:pt idx="8">
                  <c:v>229.00900000000001</c:v>
                </c:pt>
                <c:pt idx="9">
                  <c:v>197.82499999999996</c:v>
                </c:pt>
                <c:pt idx="10">
                  <c:v>192.654</c:v>
                </c:pt>
                <c:pt idx="11" formatCode="#\ ##0.0">
                  <c:v>193.31800000000007</c:v>
                </c:pt>
                <c:pt idx="12" formatCode="#\ ##0.0">
                  <c:v>222.55599999999998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E-DFDB-4284-9CFE-70C936049FB3}"/>
            </c:ext>
          </c:extLst>
        </c:ser>
        <c:ser>
          <c:idx val="12"/>
          <c:order val="11"/>
          <c:tx>
            <c:strRef>
              <c:f>VýdajePodnikůDoVŠ!$A$119</c:f>
              <c:strCache>
                <c:ptCount val="1"/>
                <c:pt idx="0">
                  <c:v>Olomoucký</c:v>
                </c:pt>
              </c:strCache>
            </c:strRef>
          </c:tx>
          <c:spPr>
            <a:ln w="19050"/>
          </c:spPr>
          <c:marker>
            <c:symbol val="none"/>
          </c:marker>
          <c:cat>
            <c:numRef>
              <c:f>VýdajePodnikůDoVŠ!$B$106:$N$106</c:f>
              <c:numCache>
                <c:formatCode>General</c:formatCode>
                <c:ptCount val="13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2020</c:v>
                </c:pt>
                <c:pt idx="10">
                  <c:v>2021</c:v>
                </c:pt>
                <c:pt idx="11">
                  <c:v>2022</c:v>
                </c:pt>
                <c:pt idx="12">
                  <c:v>2023</c:v>
                </c:pt>
              </c:numCache>
            </c:numRef>
          </c:cat>
          <c:val>
            <c:numRef>
              <c:f>VýdajePodnikůDoVŠ!$B$119:$N$119</c:f>
              <c:numCache>
                <c:formatCode>0.0</c:formatCode>
                <c:ptCount val="13"/>
                <c:pt idx="0">
                  <c:v>3.5950000000000002</c:v>
                </c:pt>
                <c:pt idx="1">
                  <c:v>12.31</c:v>
                </c:pt>
                <c:pt idx="2">
                  <c:v>4.056</c:v>
                </c:pt>
                <c:pt idx="3">
                  <c:v>34.081000000000003</c:v>
                </c:pt>
                <c:pt idx="4">
                  <c:v>19.795999999999999</c:v>
                </c:pt>
                <c:pt idx="5">
                  <c:v>52.132000000000005</c:v>
                </c:pt>
                <c:pt idx="6">
                  <c:v>34.440000000000005</c:v>
                </c:pt>
                <c:pt idx="7">
                  <c:v>51.159000000000006</c:v>
                </c:pt>
                <c:pt idx="8">
                  <c:v>40.486000000000004</c:v>
                </c:pt>
                <c:pt idx="9">
                  <c:v>69.635999999999996</c:v>
                </c:pt>
                <c:pt idx="10">
                  <c:v>56.121999999999986</c:v>
                </c:pt>
                <c:pt idx="11" formatCode="#\ ##0.0">
                  <c:v>42.517000000000003</c:v>
                </c:pt>
                <c:pt idx="12" formatCode="#\ ##0.0">
                  <c:v>30.478999999999999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F-DFDB-4284-9CFE-70C936049FB3}"/>
            </c:ext>
          </c:extLst>
        </c:ser>
        <c:ser>
          <c:idx val="13"/>
          <c:order val="12"/>
          <c:tx>
            <c:strRef>
              <c:f>VýdajePodnikůDoVŠ!$A$120</c:f>
              <c:strCache>
                <c:ptCount val="1"/>
                <c:pt idx="0">
                  <c:v>Zlínský</c:v>
                </c:pt>
              </c:strCache>
            </c:strRef>
          </c:tx>
          <c:spPr>
            <a:ln w="19050"/>
          </c:spPr>
          <c:marker>
            <c:symbol val="none"/>
          </c:marker>
          <c:cat>
            <c:numRef>
              <c:f>VýdajePodnikůDoVŠ!$B$106:$N$106</c:f>
              <c:numCache>
                <c:formatCode>General</c:formatCode>
                <c:ptCount val="13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2020</c:v>
                </c:pt>
                <c:pt idx="10">
                  <c:v>2021</c:v>
                </c:pt>
                <c:pt idx="11">
                  <c:v>2022</c:v>
                </c:pt>
                <c:pt idx="12">
                  <c:v>2023</c:v>
                </c:pt>
              </c:numCache>
            </c:numRef>
          </c:cat>
          <c:val>
            <c:numRef>
              <c:f>VýdajePodnikůDoVŠ!$B$120:$N$120</c:f>
              <c:numCache>
                <c:formatCode>0.0</c:formatCode>
                <c:ptCount val="13"/>
                <c:pt idx="0">
                  <c:v>5.1670000000000007</c:v>
                </c:pt>
                <c:pt idx="1">
                  <c:v>0</c:v>
                </c:pt>
                <c:pt idx="2">
                  <c:v>0</c:v>
                </c:pt>
                <c:pt idx="3">
                  <c:v>2.42</c:v>
                </c:pt>
                <c:pt idx="4">
                  <c:v>18.828000000000003</c:v>
                </c:pt>
                <c:pt idx="5">
                  <c:v>15.067</c:v>
                </c:pt>
                <c:pt idx="6">
                  <c:v>20.884</c:v>
                </c:pt>
                <c:pt idx="7">
                  <c:v>26.671999999999997</c:v>
                </c:pt>
                <c:pt idx="8">
                  <c:v>20.533000000000001</c:v>
                </c:pt>
                <c:pt idx="9">
                  <c:v>12.08</c:v>
                </c:pt>
                <c:pt idx="10">
                  <c:v>25.800000000000004</c:v>
                </c:pt>
                <c:pt idx="11" formatCode="#\ ##0.0">
                  <c:v>25.64</c:v>
                </c:pt>
                <c:pt idx="12" formatCode="#\ ##0.0">
                  <c:v>12.184999999999999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0-DFDB-4284-9CFE-70C936049FB3}"/>
            </c:ext>
          </c:extLst>
        </c:ser>
        <c:ser>
          <c:idx val="14"/>
          <c:order val="13"/>
          <c:tx>
            <c:strRef>
              <c:f>VýdajePodnikůDoVŠ!$A$121</c:f>
              <c:strCache>
                <c:ptCount val="1"/>
                <c:pt idx="0">
                  <c:v>Moravskoslezský</c:v>
                </c:pt>
              </c:strCache>
            </c:strRef>
          </c:tx>
          <c:spPr>
            <a:ln w="19050"/>
          </c:spPr>
          <c:marker>
            <c:symbol val="none"/>
          </c:marker>
          <c:cat>
            <c:numRef>
              <c:f>VýdajePodnikůDoVŠ!$B$106:$N$106</c:f>
              <c:numCache>
                <c:formatCode>General</c:formatCode>
                <c:ptCount val="13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2020</c:v>
                </c:pt>
                <c:pt idx="10">
                  <c:v>2021</c:v>
                </c:pt>
                <c:pt idx="11">
                  <c:v>2022</c:v>
                </c:pt>
                <c:pt idx="12">
                  <c:v>2023</c:v>
                </c:pt>
              </c:numCache>
            </c:numRef>
          </c:cat>
          <c:val>
            <c:numRef>
              <c:f>VýdajePodnikůDoVŠ!$B$121:$N$121</c:f>
              <c:numCache>
                <c:formatCode>0.0</c:formatCode>
                <c:ptCount val="13"/>
                <c:pt idx="0">
                  <c:v>1.2010000000000001</c:v>
                </c:pt>
                <c:pt idx="1">
                  <c:v>1.262</c:v>
                </c:pt>
                <c:pt idx="2">
                  <c:v>78.459000000000003</c:v>
                </c:pt>
                <c:pt idx="3">
                  <c:v>84.088999999999999</c:v>
                </c:pt>
                <c:pt idx="4">
                  <c:v>84.14100000000002</c:v>
                </c:pt>
                <c:pt idx="5">
                  <c:v>113.01100000000001</c:v>
                </c:pt>
                <c:pt idx="6">
                  <c:v>132.34600000000003</c:v>
                </c:pt>
                <c:pt idx="7">
                  <c:v>173.12699999999995</c:v>
                </c:pt>
                <c:pt idx="8">
                  <c:v>114.92200000000003</c:v>
                </c:pt>
                <c:pt idx="9">
                  <c:v>149.08699999999999</c:v>
                </c:pt>
                <c:pt idx="10">
                  <c:v>153.45299999999997</c:v>
                </c:pt>
                <c:pt idx="11" formatCode="#\ ##0.0">
                  <c:v>170.303</c:v>
                </c:pt>
                <c:pt idx="12" formatCode="#\ ##0.0">
                  <c:v>178.01600000000002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1-DFDB-4284-9CFE-70C936049F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03034240"/>
        <c:axId val="103044224"/>
      </c:lineChart>
      <c:catAx>
        <c:axId val="103034240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txPr>
          <a:bodyPr rot="-2700000"/>
          <a:lstStyle/>
          <a:p>
            <a:pPr>
              <a:defRPr/>
            </a:pPr>
            <a:endParaRPr lang="cs-CZ"/>
          </a:p>
        </c:txPr>
        <c:crossAx val="103044224"/>
        <c:crosses val="autoZero"/>
        <c:auto val="1"/>
        <c:lblAlgn val="ctr"/>
        <c:lblOffset val="100"/>
        <c:tickLblSkip val="1"/>
        <c:tickMarkSkip val="3"/>
        <c:noMultiLvlLbl val="0"/>
      </c:catAx>
      <c:valAx>
        <c:axId val="103044224"/>
        <c:scaling>
          <c:orientation val="minMax"/>
          <c:max val="250"/>
          <c:min val="0"/>
        </c:scaling>
        <c:delete val="0"/>
        <c:axPos val="l"/>
        <c:majorGridlines/>
        <c:minorGridlines/>
        <c:title>
          <c:tx>
            <c:rich>
              <a:bodyPr rot="-5400000" vert="horz"/>
              <a:lstStyle/>
              <a:p>
                <a:pPr>
                  <a:defRPr b="0"/>
                </a:pPr>
                <a:r>
                  <a:rPr lang="cs-CZ" b="0"/>
                  <a:t>v mil. Kč</a:t>
                </a:r>
              </a:p>
            </c:rich>
          </c:tx>
          <c:layout>
            <c:manualLayout>
              <c:xMode val="edge"/>
              <c:yMode val="edge"/>
              <c:x val="7.7892042611639508E-3"/>
              <c:y val="0.42587799916393254"/>
            </c:manualLayout>
          </c:layout>
          <c:overlay val="0"/>
        </c:title>
        <c:numFmt formatCode="0" sourceLinked="0"/>
        <c:majorTickMark val="out"/>
        <c:minorTickMark val="none"/>
        <c:tickLblPos val="nextTo"/>
        <c:crossAx val="103034240"/>
        <c:crosses val="autoZero"/>
        <c:crossBetween val="midCat"/>
        <c:majorUnit val="50"/>
        <c:minorUnit val="50"/>
      </c:valAx>
    </c:plotArea>
    <c:legend>
      <c:legendPos val="r"/>
      <c:layout>
        <c:manualLayout>
          <c:xMode val="edge"/>
          <c:yMode val="edge"/>
          <c:x val="0.75620700804501861"/>
          <c:y val="0.101610142764509"/>
          <c:w val="0.24379299195498144"/>
          <c:h val="0.78142917174723237"/>
        </c:manualLayout>
      </c:layout>
      <c:overlay val="0"/>
    </c:legend>
    <c:plotVisOnly val="1"/>
    <c:dispBlanksAs val="gap"/>
    <c:showDLblsOverMax val="0"/>
  </c:chart>
  <c:spPr>
    <a:ln>
      <a:solidFill>
        <a:sysClr val="window" lastClr="FFFFFF">
          <a:lumMod val="75000"/>
        </a:sysClr>
      </a:solidFill>
    </a:ln>
  </c:spPr>
  <c:txPr>
    <a:bodyPr/>
    <a:lstStyle/>
    <a:p>
      <a:pPr>
        <a:defRPr sz="1050"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cs-CZ"/>
    </a:p>
  </c:txPr>
  <c:externalData r:id="rId2">
    <c:autoUpdate val="0"/>
  </c:externalData>
  <c:userShapes r:id="rId3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cs-CZ"/>
              <a:t>Podíl VŠ sektoru na celkových výdajích podnikatelského sektoru na </a:t>
            </a:r>
            <a:r>
              <a:rPr lang="cs-CZ" err="1"/>
              <a:t>VaV</a:t>
            </a:r>
            <a:r>
              <a:rPr lang="cs-CZ"/>
              <a:t> v krajích</a:t>
            </a:r>
          </a:p>
        </c:rich>
      </c:tx>
      <c:layout>
        <c:manualLayout>
          <c:xMode val="edge"/>
          <c:yMode val="edge"/>
          <c:x val="0.1158560479019046"/>
          <c:y val="4.6645458922356933E-3"/>
        </c:manualLayout>
      </c:layout>
      <c:overlay val="1"/>
    </c:title>
    <c:autoTitleDeleted val="0"/>
    <c:plotArea>
      <c:layout>
        <c:manualLayout>
          <c:layoutTarget val="inner"/>
          <c:xMode val="edge"/>
          <c:yMode val="edge"/>
          <c:x val="7.5412323971415673E-2"/>
          <c:y val="0.11604762270801749"/>
          <c:w val="0.67010564295149044"/>
          <c:h val="0.76733650583688007"/>
        </c:manualLayout>
      </c:layout>
      <c:lineChart>
        <c:grouping val="standard"/>
        <c:varyColors val="0"/>
        <c:ser>
          <c:idx val="1"/>
          <c:order val="0"/>
          <c:tx>
            <c:strRef>
              <c:f>VýdajePodnikůDoVŠ!$A$70</c:f>
              <c:strCache>
                <c:ptCount val="1"/>
                <c:pt idx="0">
                  <c:v>Česká republika</c:v>
                </c:pt>
              </c:strCache>
            </c:strRef>
          </c:tx>
          <c:spPr>
            <a:ln w="28575">
              <a:solidFill>
                <a:sysClr val="windowText" lastClr="000000"/>
              </a:solidFill>
            </a:ln>
          </c:spPr>
          <c:marker>
            <c:symbol val="circle"/>
            <c:size val="5"/>
            <c:spPr>
              <a:solidFill>
                <a:sysClr val="window" lastClr="FFFFFF"/>
              </a:solidFill>
              <a:ln>
                <a:solidFill>
                  <a:sysClr val="windowText" lastClr="000000"/>
                </a:solidFill>
              </a:ln>
            </c:spPr>
          </c:marker>
          <c:cat>
            <c:numRef>
              <c:f>VýdajePodnikůDoVŠ!$B$69:$N$69</c:f>
              <c:numCache>
                <c:formatCode>General</c:formatCode>
                <c:ptCount val="13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2020</c:v>
                </c:pt>
                <c:pt idx="10">
                  <c:v>2021</c:v>
                </c:pt>
                <c:pt idx="11">
                  <c:v>2022</c:v>
                </c:pt>
                <c:pt idx="12">
                  <c:v>2023</c:v>
                </c:pt>
              </c:numCache>
            </c:numRef>
          </c:cat>
          <c:val>
            <c:numRef>
              <c:f>VýdajePodnikůDoVŠ!$B$70:$N$70</c:f>
              <c:numCache>
                <c:formatCode>0.00</c:formatCode>
                <c:ptCount val="13"/>
                <c:pt idx="0">
                  <c:v>0.47039580268431042</c:v>
                </c:pt>
                <c:pt idx="1">
                  <c:v>0.48234973790403463</c:v>
                </c:pt>
                <c:pt idx="2">
                  <c:v>1.1468214214047627</c:v>
                </c:pt>
                <c:pt idx="3">
                  <c:v>1.2516780908727032</c:v>
                </c:pt>
                <c:pt idx="4">
                  <c:v>2.0394575431823396</c:v>
                </c:pt>
                <c:pt idx="5">
                  <c:v>1.8049064201363259</c:v>
                </c:pt>
                <c:pt idx="6">
                  <c:v>1.7951418744239709</c:v>
                </c:pt>
                <c:pt idx="7">
                  <c:v>1.857041994989713</c:v>
                </c:pt>
                <c:pt idx="8">
                  <c:v>1.5763274214254581</c:v>
                </c:pt>
                <c:pt idx="9">
                  <c:v>1.5079174625098901</c:v>
                </c:pt>
                <c:pt idx="10">
                  <c:v>1.4693185937492899</c:v>
                </c:pt>
                <c:pt idx="11">
                  <c:v>1.328631140700316</c:v>
                </c:pt>
                <c:pt idx="12">
                  <c:v>1.4368425461357577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EDA-4851-AF72-7AB702236BDE}"/>
            </c:ext>
          </c:extLst>
        </c:ser>
        <c:ser>
          <c:idx val="0"/>
          <c:order val="1"/>
          <c:tx>
            <c:strRef>
              <c:f>VýdajePodnikůDoVŠ!$A$71</c:f>
              <c:strCache>
                <c:ptCount val="1"/>
                <c:pt idx="0">
                  <c:v>Praha </c:v>
                </c:pt>
              </c:strCache>
            </c:strRef>
          </c:tx>
          <c:spPr>
            <a:ln w="19050"/>
          </c:spPr>
          <c:marker>
            <c:symbol val="none"/>
          </c:marker>
          <c:cat>
            <c:numRef>
              <c:f>VýdajePodnikůDoVŠ!$B$69:$N$69</c:f>
              <c:numCache>
                <c:formatCode>General</c:formatCode>
                <c:ptCount val="13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2020</c:v>
                </c:pt>
                <c:pt idx="10">
                  <c:v>2021</c:v>
                </c:pt>
                <c:pt idx="11">
                  <c:v>2022</c:v>
                </c:pt>
                <c:pt idx="12">
                  <c:v>2023</c:v>
                </c:pt>
              </c:numCache>
            </c:numRef>
          </c:cat>
          <c:val>
            <c:numRef>
              <c:f>VýdajePodnikůDoVŠ!$B$71:$N$71</c:f>
              <c:numCache>
                <c:formatCode>0.00</c:formatCode>
                <c:ptCount val="13"/>
                <c:pt idx="0">
                  <c:v>1.1526641068083983</c:v>
                </c:pt>
                <c:pt idx="1">
                  <c:v>0.7622819532143178</c:v>
                </c:pt>
                <c:pt idx="2">
                  <c:v>2.2642211352549566</c:v>
                </c:pt>
                <c:pt idx="3">
                  <c:v>2.0796871036541935</c:v>
                </c:pt>
                <c:pt idx="4">
                  <c:v>2.5515520057193668</c:v>
                </c:pt>
                <c:pt idx="5">
                  <c:v>2.5966366917240582</c:v>
                </c:pt>
                <c:pt idx="6">
                  <c:v>2.4090665492633514</c:v>
                </c:pt>
                <c:pt idx="7">
                  <c:v>2.3179363049046273</c:v>
                </c:pt>
                <c:pt idx="8">
                  <c:v>2.2586505871355596</c:v>
                </c:pt>
                <c:pt idx="9">
                  <c:v>1.8155682258315937</c:v>
                </c:pt>
                <c:pt idx="10">
                  <c:v>1.8997117801305419</c:v>
                </c:pt>
                <c:pt idx="11">
                  <c:v>1.6109737212000979</c:v>
                </c:pt>
                <c:pt idx="12">
                  <c:v>1.6838222725170351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EDA-4851-AF72-7AB702236BDE}"/>
            </c:ext>
          </c:extLst>
        </c:ser>
        <c:ser>
          <c:idx val="5"/>
          <c:order val="2"/>
          <c:tx>
            <c:strRef>
              <c:f>VýdajePodnikůDoVŠ!$A$72</c:f>
              <c:strCache>
                <c:ptCount val="1"/>
                <c:pt idx="0">
                  <c:v>Středočeský </c:v>
                </c:pt>
              </c:strCache>
            </c:strRef>
          </c:tx>
          <c:spPr>
            <a:ln w="19050"/>
          </c:spPr>
          <c:marker>
            <c:symbol val="none"/>
          </c:marker>
          <c:cat>
            <c:numRef>
              <c:f>VýdajePodnikůDoVŠ!$B$69:$N$69</c:f>
              <c:numCache>
                <c:formatCode>General</c:formatCode>
                <c:ptCount val="13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2020</c:v>
                </c:pt>
                <c:pt idx="10">
                  <c:v>2021</c:v>
                </c:pt>
                <c:pt idx="11">
                  <c:v>2022</c:v>
                </c:pt>
                <c:pt idx="12">
                  <c:v>2023</c:v>
                </c:pt>
              </c:numCache>
            </c:numRef>
          </c:cat>
          <c:val>
            <c:numRef>
              <c:f>VýdajePodnikůDoVŠ!$B$72:$N$72</c:f>
              <c:numCache>
                <c:formatCode>0.00</c:formatCode>
                <c:ptCount val="13"/>
                <c:pt idx="0">
                  <c:v>1.6717626266540989E-3</c:v>
                </c:pt>
                <c:pt idx="1">
                  <c:v>0</c:v>
                </c:pt>
                <c:pt idx="2">
                  <c:v>5.0866762596129135E-2</c:v>
                </c:pt>
                <c:pt idx="3">
                  <c:v>5.8975484449290121E-2</c:v>
                </c:pt>
                <c:pt idx="4">
                  <c:v>6.4197198848246526E-2</c:v>
                </c:pt>
                <c:pt idx="5">
                  <c:v>0.13834795390421153</c:v>
                </c:pt>
                <c:pt idx="6">
                  <c:v>0.10275412151094147</c:v>
                </c:pt>
                <c:pt idx="7">
                  <c:v>0.22295331066195279</c:v>
                </c:pt>
                <c:pt idx="8">
                  <c:v>0.16441799981907793</c:v>
                </c:pt>
                <c:pt idx="9">
                  <c:v>0.18264730970186377</c:v>
                </c:pt>
                <c:pt idx="10">
                  <c:v>0.2009807610886353</c:v>
                </c:pt>
                <c:pt idx="11">
                  <c:v>9.891327976690592E-2</c:v>
                </c:pt>
                <c:pt idx="12">
                  <c:v>0.44156945284336213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EDA-4851-AF72-7AB702236BDE}"/>
            </c:ext>
          </c:extLst>
        </c:ser>
        <c:ser>
          <c:idx val="2"/>
          <c:order val="3"/>
          <c:tx>
            <c:strRef>
              <c:f>VýdajePodnikůDoVŠ!$A$73</c:f>
              <c:strCache>
                <c:ptCount val="1"/>
                <c:pt idx="0">
                  <c:v>Jihočeský</c:v>
                </c:pt>
              </c:strCache>
            </c:strRef>
          </c:tx>
          <c:spPr>
            <a:ln w="25400"/>
          </c:spPr>
          <c:marker>
            <c:symbol val="circle"/>
            <c:size val="5"/>
            <c:spPr>
              <a:solidFill>
                <a:sysClr val="window" lastClr="FFFFFF"/>
              </a:solidFill>
              <a:ln>
                <a:solidFill>
                  <a:srgbClr val="A5A5A5">
                    <a:shade val="65000"/>
                    <a:shade val="95000"/>
                    <a:satMod val="105000"/>
                  </a:srgbClr>
                </a:solidFill>
              </a:ln>
            </c:spPr>
          </c:marker>
          <c:cat>
            <c:numRef>
              <c:f>VýdajePodnikůDoVŠ!$B$69:$N$69</c:f>
              <c:numCache>
                <c:formatCode>General</c:formatCode>
                <c:ptCount val="13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2020</c:v>
                </c:pt>
                <c:pt idx="10">
                  <c:v>2021</c:v>
                </c:pt>
                <c:pt idx="11">
                  <c:v>2022</c:v>
                </c:pt>
                <c:pt idx="12">
                  <c:v>2023</c:v>
                </c:pt>
              </c:numCache>
            </c:numRef>
          </c:cat>
          <c:val>
            <c:numRef>
              <c:f>VýdajePodnikůDoVŠ!$B$73:$N$73</c:f>
              <c:numCache>
                <c:formatCode>0.00</c:formatCode>
                <c:ptCount val="13"/>
                <c:pt idx="0">
                  <c:v>0.91954490121845345</c:v>
                </c:pt>
                <c:pt idx="1">
                  <c:v>1.3724370235219643</c:v>
                </c:pt>
                <c:pt idx="2">
                  <c:v>0.71456431554324185</c:v>
                </c:pt>
                <c:pt idx="3">
                  <c:v>0.75900577058790031</c:v>
                </c:pt>
                <c:pt idx="4">
                  <c:v>0.50688678181074365</c:v>
                </c:pt>
                <c:pt idx="5">
                  <c:v>0.29336775386669006</c:v>
                </c:pt>
                <c:pt idx="6">
                  <c:v>0.26182719471989963</c:v>
                </c:pt>
                <c:pt idx="7">
                  <c:v>0.21203882988933609</c:v>
                </c:pt>
                <c:pt idx="8">
                  <c:v>0.19278527035930032</c:v>
                </c:pt>
                <c:pt idx="9">
                  <c:v>0.16134331264660048</c:v>
                </c:pt>
                <c:pt idx="10">
                  <c:v>0.15439540477689262</c:v>
                </c:pt>
                <c:pt idx="11">
                  <c:v>0.37756389581297589</c:v>
                </c:pt>
                <c:pt idx="12">
                  <c:v>0.29990595408772813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EDA-4851-AF72-7AB702236BDE}"/>
            </c:ext>
          </c:extLst>
        </c:ser>
        <c:ser>
          <c:idx val="3"/>
          <c:order val="4"/>
          <c:tx>
            <c:strRef>
              <c:f>VýdajePodnikůDoVŠ!$A$74</c:f>
              <c:strCache>
                <c:ptCount val="1"/>
                <c:pt idx="0">
                  <c:v>Plzeňský </c:v>
                </c:pt>
              </c:strCache>
            </c:strRef>
          </c:tx>
          <c:spPr>
            <a:ln w="28575">
              <a:solidFill>
                <a:srgbClr val="FF0000"/>
              </a:solidFill>
            </a:ln>
          </c:spPr>
          <c:marker>
            <c:symbol val="circle"/>
            <c:size val="5"/>
            <c:spPr>
              <a:solidFill>
                <a:sysClr val="window" lastClr="FFFFFF"/>
              </a:solidFill>
              <a:ln>
                <a:solidFill>
                  <a:srgbClr val="FF0000"/>
                </a:solidFill>
              </a:ln>
            </c:spPr>
          </c:marker>
          <c:cat>
            <c:numRef>
              <c:f>VýdajePodnikůDoVŠ!$B$69:$N$69</c:f>
              <c:numCache>
                <c:formatCode>General</c:formatCode>
                <c:ptCount val="13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2020</c:v>
                </c:pt>
                <c:pt idx="10">
                  <c:v>2021</c:v>
                </c:pt>
                <c:pt idx="11">
                  <c:v>2022</c:v>
                </c:pt>
                <c:pt idx="12">
                  <c:v>2023</c:v>
                </c:pt>
              </c:numCache>
            </c:numRef>
          </c:cat>
          <c:val>
            <c:numRef>
              <c:f>VýdajePodnikůDoVŠ!$B$74:$N$74</c:f>
              <c:numCache>
                <c:formatCode>0.00</c:formatCode>
                <c:ptCount val="13"/>
                <c:pt idx="0">
                  <c:v>1.6266087951356634</c:v>
                </c:pt>
                <c:pt idx="1">
                  <c:v>0.73618944741847225</c:v>
                </c:pt>
                <c:pt idx="2">
                  <c:v>1.5686722128114803</c:v>
                </c:pt>
                <c:pt idx="3">
                  <c:v>1.9717334695182764</c:v>
                </c:pt>
                <c:pt idx="4">
                  <c:v>2.0525620276024883</c:v>
                </c:pt>
                <c:pt idx="5">
                  <c:v>2.8025139176537848</c:v>
                </c:pt>
                <c:pt idx="6">
                  <c:v>2.9168096652718569</c:v>
                </c:pt>
                <c:pt idx="7">
                  <c:v>2.3067089313940254</c:v>
                </c:pt>
                <c:pt idx="8">
                  <c:v>1.6967682860215001</c:v>
                </c:pt>
                <c:pt idx="9">
                  <c:v>1.6429895314381648</c:v>
                </c:pt>
                <c:pt idx="10">
                  <c:v>1.4302608444342895</c:v>
                </c:pt>
                <c:pt idx="11">
                  <c:v>1.5497017886604079</c:v>
                </c:pt>
                <c:pt idx="12">
                  <c:v>1.4722876734753694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CEDA-4851-AF72-7AB702236BDE}"/>
            </c:ext>
          </c:extLst>
        </c:ser>
        <c:ser>
          <c:idx val="4"/>
          <c:order val="5"/>
          <c:tx>
            <c:strRef>
              <c:f>VýdajePodnikůDoVŠ!$A$75</c:f>
              <c:strCache>
                <c:ptCount val="1"/>
                <c:pt idx="0">
                  <c:v>Karlovarský </c:v>
                </c:pt>
              </c:strCache>
            </c:strRef>
          </c:tx>
          <c:spPr>
            <a:ln w="19050">
              <a:solidFill>
                <a:sysClr val="window" lastClr="FFFFFF">
                  <a:lumMod val="50000"/>
                </a:sysClr>
              </a:solidFill>
            </a:ln>
          </c:spPr>
          <c:marker>
            <c:symbol val="none"/>
          </c:marker>
          <c:cat>
            <c:numRef>
              <c:f>VýdajePodnikůDoVŠ!$B$69:$N$69</c:f>
              <c:numCache>
                <c:formatCode>General</c:formatCode>
                <c:ptCount val="13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2020</c:v>
                </c:pt>
                <c:pt idx="10">
                  <c:v>2021</c:v>
                </c:pt>
                <c:pt idx="11">
                  <c:v>2022</c:v>
                </c:pt>
                <c:pt idx="12">
                  <c:v>2023</c:v>
                </c:pt>
              </c:numCache>
            </c:numRef>
          </c:cat>
          <c:val>
            <c:numRef>
              <c:f>VýdajePodnikůDoVŠ!$B$75:$N$75</c:f>
              <c:numCache>
                <c:formatCode>0.00</c:formatCode>
                <c:ptCount val="13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CEDA-4851-AF72-7AB702236BDE}"/>
            </c:ext>
          </c:extLst>
        </c:ser>
        <c:ser>
          <c:idx val="6"/>
          <c:order val="6"/>
          <c:tx>
            <c:strRef>
              <c:f>VýdajePodnikůDoVŠ!$A$76</c:f>
              <c:strCache>
                <c:ptCount val="1"/>
                <c:pt idx="0">
                  <c:v>Ústecký </c:v>
                </c:pt>
              </c:strCache>
            </c:strRef>
          </c:tx>
          <c:spPr>
            <a:ln w="19050"/>
          </c:spPr>
          <c:marker>
            <c:symbol val="none"/>
          </c:marker>
          <c:cat>
            <c:numRef>
              <c:f>VýdajePodnikůDoVŠ!$B$69:$N$69</c:f>
              <c:numCache>
                <c:formatCode>General</c:formatCode>
                <c:ptCount val="13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2020</c:v>
                </c:pt>
                <c:pt idx="10">
                  <c:v>2021</c:v>
                </c:pt>
                <c:pt idx="11">
                  <c:v>2022</c:v>
                </c:pt>
                <c:pt idx="12">
                  <c:v>2023</c:v>
                </c:pt>
              </c:numCache>
            </c:numRef>
          </c:cat>
          <c:val>
            <c:numRef>
              <c:f>VýdajePodnikůDoVŠ!$B$76:$N$76</c:f>
              <c:numCache>
                <c:formatCode>0.00</c:formatCode>
                <c:ptCount val="13"/>
                <c:pt idx="0">
                  <c:v>0.18236232904431854</c:v>
                </c:pt>
                <c:pt idx="1">
                  <c:v>0.25900039202240643</c:v>
                </c:pt>
                <c:pt idx="2">
                  <c:v>0.31046902834024809</c:v>
                </c:pt>
                <c:pt idx="3">
                  <c:v>0.30007725215270753</c:v>
                </c:pt>
                <c:pt idx="4">
                  <c:v>0.56906249249881835</c:v>
                </c:pt>
                <c:pt idx="5">
                  <c:v>0.25459707605142357</c:v>
                </c:pt>
                <c:pt idx="6">
                  <c:v>0.69058440670332721</c:v>
                </c:pt>
                <c:pt idx="7">
                  <c:v>1.1556184367401936</c:v>
                </c:pt>
                <c:pt idx="8">
                  <c:v>0.38381008035172204</c:v>
                </c:pt>
                <c:pt idx="9">
                  <c:v>0.41848403579730831</c:v>
                </c:pt>
                <c:pt idx="10">
                  <c:v>0.65951689238085809</c:v>
                </c:pt>
                <c:pt idx="11">
                  <c:v>0.28503680044270646</c:v>
                </c:pt>
                <c:pt idx="12">
                  <c:v>1.0433762119428549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CEDA-4851-AF72-7AB702236BDE}"/>
            </c:ext>
          </c:extLst>
        </c:ser>
        <c:ser>
          <c:idx val="7"/>
          <c:order val="7"/>
          <c:tx>
            <c:strRef>
              <c:f>VýdajePodnikůDoVŠ!$A$77</c:f>
              <c:strCache>
                <c:ptCount val="1"/>
                <c:pt idx="0">
                  <c:v>Liberecký </c:v>
                </c:pt>
              </c:strCache>
            </c:strRef>
          </c:tx>
          <c:spPr>
            <a:ln w="19050"/>
          </c:spPr>
          <c:marker>
            <c:symbol val="none"/>
          </c:marker>
          <c:cat>
            <c:numRef>
              <c:f>VýdajePodnikůDoVŠ!$B$69:$N$69</c:f>
              <c:numCache>
                <c:formatCode>General</c:formatCode>
                <c:ptCount val="13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2020</c:v>
                </c:pt>
                <c:pt idx="10">
                  <c:v>2021</c:v>
                </c:pt>
                <c:pt idx="11">
                  <c:v>2022</c:v>
                </c:pt>
                <c:pt idx="12">
                  <c:v>2023</c:v>
                </c:pt>
              </c:numCache>
            </c:numRef>
          </c:cat>
          <c:val>
            <c:numRef>
              <c:f>VýdajePodnikůDoVŠ!$B$77:$N$77</c:f>
              <c:numCache>
                <c:formatCode>0.00</c:formatCode>
                <c:ptCount val="13"/>
                <c:pt idx="0">
                  <c:v>4.4850100884634987</c:v>
                </c:pt>
                <c:pt idx="1">
                  <c:v>2.1630958089942998</c:v>
                </c:pt>
                <c:pt idx="2">
                  <c:v>3.2784022194107578</c:v>
                </c:pt>
                <c:pt idx="3">
                  <c:v>4.4484013426879834</c:v>
                </c:pt>
                <c:pt idx="4">
                  <c:v>2.7456656786555613</c:v>
                </c:pt>
                <c:pt idx="5">
                  <c:v>2.8672965177426004</c:v>
                </c:pt>
                <c:pt idx="6">
                  <c:v>2.5367555827609096</c:v>
                </c:pt>
                <c:pt idx="7">
                  <c:v>3.5935168504816324</c:v>
                </c:pt>
                <c:pt idx="8">
                  <c:v>2.9255858938605592</c:v>
                </c:pt>
                <c:pt idx="9">
                  <c:v>2.7402658643115871</c:v>
                </c:pt>
                <c:pt idx="10">
                  <c:v>3.0586590499766855</c:v>
                </c:pt>
                <c:pt idx="11">
                  <c:v>3.1181435690878812</c:v>
                </c:pt>
                <c:pt idx="12">
                  <c:v>2.9083327434022084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CEDA-4851-AF72-7AB702236BDE}"/>
            </c:ext>
          </c:extLst>
        </c:ser>
        <c:ser>
          <c:idx val="8"/>
          <c:order val="8"/>
          <c:tx>
            <c:strRef>
              <c:f>VýdajePodnikůDoVŠ!$A$78</c:f>
              <c:strCache>
                <c:ptCount val="1"/>
                <c:pt idx="0">
                  <c:v>Královéhradecký</c:v>
                </c:pt>
              </c:strCache>
            </c:strRef>
          </c:tx>
          <c:spPr>
            <a:ln w="19050"/>
          </c:spPr>
          <c:marker>
            <c:symbol val="none"/>
          </c:marker>
          <c:cat>
            <c:numRef>
              <c:f>VýdajePodnikůDoVŠ!$B$69:$N$69</c:f>
              <c:numCache>
                <c:formatCode>General</c:formatCode>
                <c:ptCount val="13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2020</c:v>
                </c:pt>
                <c:pt idx="10">
                  <c:v>2021</c:v>
                </c:pt>
                <c:pt idx="11">
                  <c:v>2022</c:v>
                </c:pt>
                <c:pt idx="12">
                  <c:v>2023</c:v>
                </c:pt>
              </c:numCache>
            </c:numRef>
          </c:cat>
          <c:val>
            <c:numRef>
              <c:f>VýdajePodnikůDoVŠ!$B$78:$N$78</c:f>
              <c:numCache>
                <c:formatCode>0.00</c:formatCode>
                <c:ptCount val="13"/>
                <c:pt idx="0">
                  <c:v>0.55823122492679911</c:v>
                </c:pt>
                <c:pt idx="1">
                  <c:v>0.55869223716210226</c:v>
                </c:pt>
                <c:pt idx="2">
                  <c:v>0.53186465938932381</c:v>
                </c:pt>
                <c:pt idx="3">
                  <c:v>0.65761461512243846</c:v>
                </c:pt>
                <c:pt idx="4">
                  <c:v>0.45157216169073311</c:v>
                </c:pt>
                <c:pt idx="5">
                  <c:v>0.54286685838501103</c:v>
                </c:pt>
                <c:pt idx="6">
                  <c:v>2.7086429831348724</c:v>
                </c:pt>
                <c:pt idx="7">
                  <c:v>2.0794767723314229</c:v>
                </c:pt>
                <c:pt idx="8">
                  <c:v>0.43680935805719301</c:v>
                </c:pt>
                <c:pt idx="9">
                  <c:v>0.41949099986883698</c:v>
                </c:pt>
                <c:pt idx="10">
                  <c:v>0.4429953003602517</c:v>
                </c:pt>
                <c:pt idx="11">
                  <c:v>0.68398144414988193</c:v>
                </c:pt>
                <c:pt idx="12">
                  <c:v>2.5587447407915445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CEDA-4851-AF72-7AB702236BDE}"/>
            </c:ext>
          </c:extLst>
        </c:ser>
        <c:ser>
          <c:idx val="9"/>
          <c:order val="9"/>
          <c:tx>
            <c:strRef>
              <c:f>VýdajePodnikůDoVŠ!$A$79</c:f>
              <c:strCache>
                <c:ptCount val="1"/>
                <c:pt idx="0">
                  <c:v>Pardubický</c:v>
                </c:pt>
              </c:strCache>
            </c:strRef>
          </c:tx>
          <c:spPr>
            <a:ln w="19050"/>
          </c:spPr>
          <c:marker>
            <c:symbol val="none"/>
          </c:marker>
          <c:cat>
            <c:numRef>
              <c:f>VýdajePodnikůDoVŠ!$B$69:$N$69</c:f>
              <c:numCache>
                <c:formatCode>General</c:formatCode>
                <c:ptCount val="13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2020</c:v>
                </c:pt>
                <c:pt idx="10">
                  <c:v>2021</c:v>
                </c:pt>
                <c:pt idx="11">
                  <c:v>2022</c:v>
                </c:pt>
                <c:pt idx="12">
                  <c:v>2023</c:v>
                </c:pt>
              </c:numCache>
            </c:numRef>
          </c:cat>
          <c:val>
            <c:numRef>
              <c:f>VýdajePodnikůDoVŠ!$B$79:$N$79</c:f>
              <c:numCache>
                <c:formatCode>0.00</c:formatCode>
                <c:ptCount val="13"/>
                <c:pt idx="0">
                  <c:v>0</c:v>
                </c:pt>
                <c:pt idx="1">
                  <c:v>8.6904419848714571E-3</c:v>
                </c:pt>
                <c:pt idx="2">
                  <c:v>8.796559054013578E-2</c:v>
                </c:pt>
                <c:pt idx="3">
                  <c:v>0.30153131924229931</c:v>
                </c:pt>
                <c:pt idx="4">
                  <c:v>0.34138204222808716</c:v>
                </c:pt>
                <c:pt idx="5">
                  <c:v>0.41776811562710203</c:v>
                </c:pt>
                <c:pt idx="6">
                  <c:v>0.4259137272157632</c:v>
                </c:pt>
                <c:pt idx="7">
                  <c:v>0.49431191891959864</c:v>
                </c:pt>
                <c:pt idx="8">
                  <c:v>0.52851353711582383</c:v>
                </c:pt>
                <c:pt idx="9">
                  <c:v>0.24601221647991017</c:v>
                </c:pt>
                <c:pt idx="10">
                  <c:v>0.23469059063843375</c:v>
                </c:pt>
                <c:pt idx="11">
                  <c:v>0.49412418224511401</c:v>
                </c:pt>
                <c:pt idx="12">
                  <c:v>0.39735232460679426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CEDA-4851-AF72-7AB702236BDE}"/>
            </c:ext>
          </c:extLst>
        </c:ser>
        <c:ser>
          <c:idx val="10"/>
          <c:order val="10"/>
          <c:tx>
            <c:strRef>
              <c:f>VýdajePodnikůDoVŠ!$A$80</c:f>
              <c:strCache>
                <c:ptCount val="1"/>
                <c:pt idx="0">
                  <c:v>Vysočina</c:v>
                </c:pt>
              </c:strCache>
            </c:strRef>
          </c:tx>
          <c:spPr>
            <a:ln w="19050"/>
          </c:spPr>
          <c:marker>
            <c:symbol val="none"/>
          </c:marker>
          <c:cat>
            <c:numRef>
              <c:f>VýdajePodnikůDoVŠ!$B$69:$N$69</c:f>
              <c:numCache>
                <c:formatCode>General</c:formatCode>
                <c:ptCount val="13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2020</c:v>
                </c:pt>
                <c:pt idx="10">
                  <c:v>2021</c:v>
                </c:pt>
                <c:pt idx="11">
                  <c:v>2022</c:v>
                </c:pt>
                <c:pt idx="12">
                  <c:v>2023</c:v>
                </c:pt>
              </c:numCache>
            </c:numRef>
          </c:cat>
          <c:val>
            <c:numRef>
              <c:f>VýdajePodnikůDoVŠ!$B$80:$N$80</c:f>
              <c:numCache>
                <c:formatCode>0.00</c:formatCode>
                <c:ptCount val="13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1.2931109386858012E-2</c:v>
                </c:pt>
                <c:pt idx="6">
                  <c:v>1.2526795131925946E-2</c:v>
                </c:pt>
                <c:pt idx="7">
                  <c:v>4.1895523499202156E-2</c:v>
                </c:pt>
                <c:pt idx="8">
                  <c:v>7.3602342741306309E-2</c:v>
                </c:pt>
                <c:pt idx="9">
                  <c:v>3.1111277952246937E-2</c:v>
                </c:pt>
                <c:pt idx="10">
                  <c:v>3.3022278563617897E-3</c:v>
                </c:pt>
                <c:pt idx="11">
                  <c:v>1.2829077057917112E-2</c:v>
                </c:pt>
                <c:pt idx="12">
                  <c:v>1.7664570475917105E-2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CEDA-4851-AF72-7AB702236BDE}"/>
            </c:ext>
          </c:extLst>
        </c:ser>
        <c:ser>
          <c:idx val="11"/>
          <c:order val="11"/>
          <c:tx>
            <c:strRef>
              <c:f>VýdajePodnikůDoVŠ!$A$81</c:f>
              <c:strCache>
                <c:ptCount val="1"/>
                <c:pt idx="0">
                  <c:v>Jihomoravský</c:v>
                </c:pt>
              </c:strCache>
            </c:strRef>
          </c:tx>
          <c:spPr>
            <a:ln w="19050"/>
          </c:spPr>
          <c:marker>
            <c:symbol val="none"/>
          </c:marker>
          <c:cat>
            <c:numRef>
              <c:f>VýdajePodnikůDoVŠ!$B$69:$N$69</c:f>
              <c:numCache>
                <c:formatCode>General</c:formatCode>
                <c:ptCount val="13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2020</c:v>
                </c:pt>
                <c:pt idx="10">
                  <c:v>2021</c:v>
                </c:pt>
                <c:pt idx="11">
                  <c:v>2022</c:v>
                </c:pt>
                <c:pt idx="12">
                  <c:v>2023</c:v>
                </c:pt>
              </c:numCache>
            </c:numRef>
          </c:cat>
          <c:val>
            <c:numRef>
              <c:f>VýdajePodnikůDoVŠ!$B$81:$N$81</c:f>
              <c:numCache>
                <c:formatCode>0.00</c:formatCode>
                <c:ptCount val="13"/>
                <c:pt idx="0">
                  <c:v>1.9982967073138923E-2</c:v>
                </c:pt>
                <c:pt idx="1">
                  <c:v>0.12069614336840788</c:v>
                </c:pt>
                <c:pt idx="2">
                  <c:v>0.45545933063249344</c:v>
                </c:pt>
                <c:pt idx="3">
                  <c:v>0.43752235074761231</c:v>
                </c:pt>
                <c:pt idx="4">
                  <c:v>4.3881704603690581</c:v>
                </c:pt>
                <c:pt idx="5">
                  <c:v>2.3822892969849319</c:v>
                </c:pt>
                <c:pt idx="6">
                  <c:v>2.5466720450029645</c:v>
                </c:pt>
                <c:pt idx="7">
                  <c:v>2.6451056972166742</c:v>
                </c:pt>
                <c:pt idx="8">
                  <c:v>2.4148956497779919</c:v>
                </c:pt>
                <c:pt idx="9">
                  <c:v>1.8699982358130065</c:v>
                </c:pt>
                <c:pt idx="10">
                  <c:v>1.6428795923622712</c:v>
                </c:pt>
                <c:pt idx="11">
                  <c:v>1.5261750888486547</c:v>
                </c:pt>
                <c:pt idx="12">
                  <c:v>1.6799177449756886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D-CEDA-4851-AF72-7AB702236BDE}"/>
            </c:ext>
          </c:extLst>
        </c:ser>
        <c:ser>
          <c:idx val="12"/>
          <c:order val="12"/>
          <c:tx>
            <c:strRef>
              <c:f>VýdajePodnikůDoVŠ!$A$82</c:f>
              <c:strCache>
                <c:ptCount val="1"/>
                <c:pt idx="0">
                  <c:v>Olomoucký</c:v>
                </c:pt>
              </c:strCache>
            </c:strRef>
          </c:tx>
          <c:spPr>
            <a:ln w="19050"/>
          </c:spPr>
          <c:marker>
            <c:symbol val="none"/>
          </c:marker>
          <c:cat>
            <c:numRef>
              <c:f>VýdajePodnikůDoVŠ!$B$69:$N$69</c:f>
              <c:numCache>
                <c:formatCode>General</c:formatCode>
                <c:ptCount val="13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2020</c:v>
                </c:pt>
                <c:pt idx="10">
                  <c:v>2021</c:v>
                </c:pt>
                <c:pt idx="11">
                  <c:v>2022</c:v>
                </c:pt>
                <c:pt idx="12">
                  <c:v>2023</c:v>
                </c:pt>
              </c:numCache>
            </c:numRef>
          </c:cat>
          <c:val>
            <c:numRef>
              <c:f>VýdajePodnikůDoVŠ!$B$82:$N$82</c:f>
              <c:numCache>
                <c:formatCode>0.00</c:formatCode>
                <c:ptCount val="13"/>
                <c:pt idx="0">
                  <c:v>0.4269208675036778</c:v>
                </c:pt>
                <c:pt idx="1">
                  <c:v>1.2099968385760911</c:v>
                </c:pt>
                <c:pt idx="2">
                  <c:v>0.36800909294577727</c:v>
                </c:pt>
                <c:pt idx="3">
                  <c:v>2.491698821408399</c:v>
                </c:pt>
                <c:pt idx="4">
                  <c:v>1.4502828234659277</c:v>
                </c:pt>
                <c:pt idx="5">
                  <c:v>3.7724681001416438</c:v>
                </c:pt>
                <c:pt idx="6">
                  <c:v>1.858833891432641</c:v>
                </c:pt>
                <c:pt idx="7">
                  <c:v>2.3066064120869765</c:v>
                </c:pt>
                <c:pt idx="8">
                  <c:v>1.583915103109454</c:v>
                </c:pt>
                <c:pt idx="9">
                  <c:v>3.0468847662709022</c:v>
                </c:pt>
                <c:pt idx="10">
                  <c:v>1.7877527087959526</c:v>
                </c:pt>
                <c:pt idx="11">
                  <c:v>1.1614161600005486</c:v>
                </c:pt>
                <c:pt idx="12">
                  <c:v>0.92060220503032264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E-CEDA-4851-AF72-7AB702236BDE}"/>
            </c:ext>
          </c:extLst>
        </c:ser>
        <c:ser>
          <c:idx val="13"/>
          <c:order val="13"/>
          <c:tx>
            <c:strRef>
              <c:f>VýdajePodnikůDoVŠ!$A$83</c:f>
              <c:strCache>
                <c:ptCount val="1"/>
                <c:pt idx="0">
                  <c:v>Zlínský</c:v>
                </c:pt>
              </c:strCache>
            </c:strRef>
          </c:tx>
          <c:spPr>
            <a:ln w="19050"/>
          </c:spPr>
          <c:marker>
            <c:symbol val="none"/>
          </c:marker>
          <c:cat>
            <c:numRef>
              <c:f>VýdajePodnikůDoVŠ!$B$69:$N$69</c:f>
              <c:numCache>
                <c:formatCode>General</c:formatCode>
                <c:ptCount val="13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2020</c:v>
                </c:pt>
                <c:pt idx="10">
                  <c:v>2021</c:v>
                </c:pt>
                <c:pt idx="11">
                  <c:v>2022</c:v>
                </c:pt>
                <c:pt idx="12">
                  <c:v>2023</c:v>
                </c:pt>
              </c:numCache>
            </c:numRef>
          </c:cat>
          <c:val>
            <c:numRef>
              <c:f>VýdajePodnikůDoVŠ!$B$83:$N$83</c:f>
              <c:numCache>
                <c:formatCode>0.00</c:formatCode>
                <c:ptCount val="13"/>
                <c:pt idx="0">
                  <c:v>0.39603307154374651</c:v>
                </c:pt>
                <c:pt idx="1">
                  <c:v>0</c:v>
                </c:pt>
                <c:pt idx="2">
                  <c:v>0</c:v>
                </c:pt>
                <c:pt idx="3">
                  <c:v>0.13558980998651335</c:v>
                </c:pt>
                <c:pt idx="4">
                  <c:v>0.99297764186479787</c:v>
                </c:pt>
                <c:pt idx="5">
                  <c:v>0.68977858318532037</c:v>
                </c:pt>
                <c:pt idx="6">
                  <c:v>0.7452611030826447</c:v>
                </c:pt>
                <c:pt idx="7">
                  <c:v>0.93430581571117854</c:v>
                </c:pt>
                <c:pt idx="8">
                  <c:v>0.66261822506801482</c:v>
                </c:pt>
                <c:pt idx="9">
                  <c:v>0.42116449040070042</c:v>
                </c:pt>
                <c:pt idx="10">
                  <c:v>0.83232987693156024</c:v>
                </c:pt>
                <c:pt idx="11">
                  <c:v>0.73313048775415124</c:v>
                </c:pt>
                <c:pt idx="12">
                  <c:v>0.29884327396912214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F-CEDA-4851-AF72-7AB702236BDE}"/>
            </c:ext>
          </c:extLst>
        </c:ser>
        <c:ser>
          <c:idx val="14"/>
          <c:order val="14"/>
          <c:tx>
            <c:strRef>
              <c:f>VýdajePodnikůDoVŠ!$A$84</c:f>
              <c:strCache>
                <c:ptCount val="1"/>
                <c:pt idx="0">
                  <c:v>Moravskoslezský</c:v>
                </c:pt>
              </c:strCache>
            </c:strRef>
          </c:tx>
          <c:spPr>
            <a:ln w="19050"/>
          </c:spPr>
          <c:marker>
            <c:symbol val="none"/>
          </c:marker>
          <c:cat>
            <c:numRef>
              <c:f>VýdajePodnikůDoVŠ!$B$69:$N$69</c:f>
              <c:numCache>
                <c:formatCode>General</c:formatCode>
                <c:ptCount val="13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2020</c:v>
                </c:pt>
                <c:pt idx="10">
                  <c:v>2021</c:v>
                </c:pt>
                <c:pt idx="11">
                  <c:v>2022</c:v>
                </c:pt>
                <c:pt idx="12">
                  <c:v>2023</c:v>
                </c:pt>
              </c:numCache>
            </c:numRef>
          </c:cat>
          <c:val>
            <c:numRef>
              <c:f>VýdajePodnikůDoVŠ!$B$84:$N$84</c:f>
              <c:numCache>
                <c:formatCode>0.00</c:formatCode>
                <c:ptCount val="13"/>
                <c:pt idx="0">
                  <c:v>4.9231629940799895E-2</c:v>
                </c:pt>
                <c:pt idx="1">
                  <c:v>5.7535053425058311E-2</c:v>
                </c:pt>
                <c:pt idx="2">
                  <c:v>3.4039844827350576</c:v>
                </c:pt>
                <c:pt idx="3">
                  <c:v>2.789439428926193</c:v>
                </c:pt>
                <c:pt idx="4">
                  <c:v>2.7241287173401036</c:v>
                </c:pt>
                <c:pt idx="5">
                  <c:v>2.9907357584401861</c:v>
                </c:pt>
                <c:pt idx="6">
                  <c:v>3.7029178196196546</c:v>
                </c:pt>
                <c:pt idx="7">
                  <c:v>4.7281170440240228</c:v>
                </c:pt>
                <c:pt idx="8">
                  <c:v>3.6000779297422354</c:v>
                </c:pt>
                <c:pt idx="9">
                  <c:v>3.9947403556670169</c:v>
                </c:pt>
                <c:pt idx="10">
                  <c:v>3.9547976289113267</c:v>
                </c:pt>
                <c:pt idx="11">
                  <c:v>3.932285877126382</c:v>
                </c:pt>
                <c:pt idx="12">
                  <c:v>4.1107228113994854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0-CEDA-4851-AF72-7AB702236B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0651648"/>
        <c:axId val="110653440"/>
      </c:lineChart>
      <c:catAx>
        <c:axId val="110651648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txPr>
          <a:bodyPr rot="-2700000"/>
          <a:lstStyle/>
          <a:p>
            <a:pPr>
              <a:defRPr/>
            </a:pPr>
            <a:endParaRPr lang="cs-CZ"/>
          </a:p>
        </c:txPr>
        <c:crossAx val="110653440"/>
        <c:crosses val="autoZero"/>
        <c:auto val="1"/>
        <c:lblAlgn val="ctr"/>
        <c:lblOffset val="100"/>
        <c:tickLblSkip val="1"/>
        <c:tickMarkSkip val="3"/>
        <c:noMultiLvlLbl val="0"/>
      </c:catAx>
      <c:valAx>
        <c:axId val="110653440"/>
        <c:scaling>
          <c:orientation val="minMax"/>
        </c:scaling>
        <c:delete val="0"/>
        <c:axPos val="l"/>
        <c:majorGridlines/>
        <c:minorGridlines/>
        <c:title>
          <c:tx>
            <c:rich>
              <a:bodyPr rot="-5400000" vert="horz"/>
              <a:lstStyle/>
              <a:p>
                <a:pPr>
                  <a:defRPr b="0"/>
                </a:pPr>
                <a:r>
                  <a:rPr lang="cs-CZ" b="0"/>
                  <a:t>v %</a:t>
                </a:r>
              </a:p>
            </c:rich>
          </c:tx>
          <c:layout>
            <c:manualLayout>
              <c:xMode val="edge"/>
              <c:yMode val="edge"/>
              <c:x val="7.5276400707025631E-3"/>
              <c:y val="0.45848901512681789"/>
            </c:manualLayout>
          </c:layout>
          <c:overlay val="0"/>
        </c:title>
        <c:numFmt formatCode="0" sourceLinked="0"/>
        <c:majorTickMark val="out"/>
        <c:minorTickMark val="none"/>
        <c:tickLblPos val="nextTo"/>
        <c:crossAx val="110651648"/>
        <c:crosses val="autoZero"/>
        <c:crossBetween val="midCat"/>
        <c:majorUnit val="1"/>
        <c:minorUnit val="0.5"/>
      </c:valAx>
    </c:plotArea>
    <c:legend>
      <c:legendPos val="r"/>
      <c:layout>
        <c:manualLayout>
          <c:xMode val="edge"/>
          <c:yMode val="edge"/>
          <c:x val="0.76142082287362789"/>
          <c:y val="0.11209349292220738"/>
          <c:w val="0.23823040819473656"/>
          <c:h val="0.77906176047603914"/>
        </c:manualLayout>
      </c:layout>
      <c:overlay val="0"/>
    </c:legend>
    <c:plotVisOnly val="1"/>
    <c:dispBlanksAs val="gap"/>
    <c:showDLblsOverMax val="0"/>
  </c:chart>
  <c:spPr>
    <a:ln>
      <a:solidFill>
        <a:sysClr val="window" lastClr="FFFFFF">
          <a:lumMod val="75000"/>
        </a:sysClr>
      </a:solidFill>
    </a:ln>
  </c:spPr>
  <c:txPr>
    <a:bodyPr/>
    <a:lstStyle/>
    <a:p>
      <a:pPr>
        <a:defRPr sz="1050"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cs-CZ"/>
    </a:p>
  </c:txPr>
  <c:externalData r:id="rId2">
    <c:autoUpdate val="0"/>
  </c:externalData>
  <c:userShapes r:id="rId3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cs-CZ" sz="1400" b="1"/>
              <a:t>Počet licencí na patenty a užitné vzory v roce 2023</a:t>
            </a:r>
          </a:p>
          <a:p>
            <a:pPr>
              <a:defRPr sz="1400" b="1"/>
            </a:pPr>
            <a:r>
              <a:rPr lang="cs-CZ" sz="1400" b="1"/>
              <a:t>podle kraje sídla poskytovatele</a:t>
            </a:r>
          </a:p>
        </c:rich>
      </c:tx>
      <c:layout>
        <c:manualLayout>
          <c:xMode val="edge"/>
          <c:yMode val="edge"/>
          <c:x val="0.16557370953630796"/>
          <c:y val="1.169582449880597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cs-CZ"/>
        </a:p>
      </c:txPr>
    </c:title>
    <c:autoTitleDeleted val="0"/>
    <c:plotArea>
      <c:layout>
        <c:manualLayout>
          <c:layoutTarget val="inner"/>
          <c:xMode val="edge"/>
          <c:yMode val="edge"/>
          <c:x val="6.4512047725877847E-2"/>
          <c:y val="0.13707276875557073"/>
          <c:w val="0.90622485038532197"/>
          <c:h val="0.5244426443630982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Licence!$L$3</c:f>
              <c:strCache>
                <c:ptCount val="1"/>
                <c:pt idx="0">
                  <c:v>počet licencí na patenty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9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344-4777-A78F-BAD2AA7B355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cs-CZ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Licence!$K$4:$K$15</c:f>
              <c:strCache>
                <c:ptCount val="12"/>
                <c:pt idx="0">
                  <c:v>Praha</c:v>
                </c:pt>
                <c:pt idx="1">
                  <c:v>Jihomoravský</c:v>
                </c:pt>
                <c:pt idx="2">
                  <c:v>Liberecký</c:v>
                </c:pt>
                <c:pt idx="3">
                  <c:v>Královéhradecký</c:v>
                </c:pt>
                <c:pt idx="4">
                  <c:v>Pardubický</c:v>
                </c:pt>
                <c:pt idx="5">
                  <c:v>Moravskoslezský</c:v>
                </c:pt>
                <c:pt idx="6">
                  <c:v>Zlínský</c:v>
                </c:pt>
                <c:pt idx="7">
                  <c:v>Středočeský</c:v>
                </c:pt>
                <c:pt idx="8">
                  <c:v>Olomoucký</c:v>
                </c:pt>
                <c:pt idx="9">
                  <c:v>Plzeňský</c:v>
                </c:pt>
                <c:pt idx="10">
                  <c:v>Ústecký</c:v>
                </c:pt>
                <c:pt idx="11">
                  <c:v>Ostatní</c:v>
                </c:pt>
              </c:strCache>
            </c:strRef>
          </c:cat>
          <c:val>
            <c:numRef>
              <c:f>Licence!$L$4:$L$15</c:f>
              <c:numCache>
                <c:formatCode>#,##0</c:formatCode>
                <c:ptCount val="12"/>
                <c:pt idx="0">
                  <c:v>163</c:v>
                </c:pt>
                <c:pt idx="1">
                  <c:v>89</c:v>
                </c:pt>
                <c:pt idx="2">
                  <c:v>22</c:v>
                </c:pt>
                <c:pt idx="3">
                  <c:v>22</c:v>
                </c:pt>
                <c:pt idx="4">
                  <c:v>16</c:v>
                </c:pt>
                <c:pt idx="5">
                  <c:v>9</c:v>
                </c:pt>
                <c:pt idx="6">
                  <c:v>8</c:v>
                </c:pt>
                <c:pt idx="7">
                  <c:v>8</c:v>
                </c:pt>
                <c:pt idx="8">
                  <c:v>5</c:v>
                </c:pt>
                <c:pt idx="9">
                  <c:v>5</c:v>
                </c:pt>
                <c:pt idx="10">
                  <c:v>1</c:v>
                </c:pt>
                <c:pt idx="11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344-4777-A78F-BAD2AA7B3553}"/>
            </c:ext>
          </c:extLst>
        </c:ser>
        <c:ser>
          <c:idx val="1"/>
          <c:order val="1"/>
          <c:tx>
            <c:strRef>
              <c:f>Licence!$M$3</c:f>
              <c:strCache>
                <c:ptCount val="1"/>
                <c:pt idx="0">
                  <c:v>počet licencí na užitné vzory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9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344-4777-A78F-BAD2AA7B355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cs-CZ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Licence!$K$4:$K$15</c:f>
              <c:strCache>
                <c:ptCount val="12"/>
                <c:pt idx="0">
                  <c:v>Praha</c:v>
                </c:pt>
                <c:pt idx="1">
                  <c:v>Jihomoravský</c:v>
                </c:pt>
                <c:pt idx="2">
                  <c:v>Liberecký</c:v>
                </c:pt>
                <c:pt idx="3">
                  <c:v>Královéhradecký</c:v>
                </c:pt>
                <c:pt idx="4">
                  <c:v>Pardubický</c:v>
                </c:pt>
                <c:pt idx="5">
                  <c:v>Moravskoslezský</c:v>
                </c:pt>
                <c:pt idx="6">
                  <c:v>Zlínský</c:v>
                </c:pt>
                <c:pt idx="7">
                  <c:v>Středočeský</c:v>
                </c:pt>
                <c:pt idx="8">
                  <c:v>Olomoucký</c:v>
                </c:pt>
                <c:pt idx="9">
                  <c:v>Plzeňský</c:v>
                </c:pt>
                <c:pt idx="10">
                  <c:v>Ústecký</c:v>
                </c:pt>
                <c:pt idx="11">
                  <c:v>Ostatní</c:v>
                </c:pt>
              </c:strCache>
            </c:strRef>
          </c:cat>
          <c:val>
            <c:numRef>
              <c:f>Licence!$M$4:$M$15</c:f>
              <c:numCache>
                <c:formatCode>#,##0</c:formatCode>
                <c:ptCount val="12"/>
                <c:pt idx="0">
                  <c:v>96</c:v>
                </c:pt>
                <c:pt idx="1">
                  <c:v>41</c:v>
                </c:pt>
                <c:pt idx="2">
                  <c:v>53</c:v>
                </c:pt>
                <c:pt idx="3">
                  <c:v>9</c:v>
                </c:pt>
                <c:pt idx="4">
                  <c:v>16</c:v>
                </c:pt>
                <c:pt idx="5">
                  <c:v>13</c:v>
                </c:pt>
                <c:pt idx="6">
                  <c:v>37</c:v>
                </c:pt>
                <c:pt idx="7">
                  <c:v>34</c:v>
                </c:pt>
                <c:pt idx="8">
                  <c:v>16</c:v>
                </c:pt>
                <c:pt idx="9">
                  <c:v>10</c:v>
                </c:pt>
                <c:pt idx="10">
                  <c:v>16</c:v>
                </c:pt>
                <c:pt idx="11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344-4777-A78F-BAD2AA7B35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600323248"/>
        <c:axId val="600330448"/>
      </c:barChart>
      <c:catAx>
        <c:axId val="600323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cs-CZ"/>
          </a:p>
        </c:txPr>
        <c:crossAx val="600330448"/>
        <c:crosses val="autoZero"/>
        <c:auto val="1"/>
        <c:lblAlgn val="ctr"/>
        <c:lblOffset val="100"/>
        <c:noMultiLvlLbl val="0"/>
      </c:catAx>
      <c:valAx>
        <c:axId val="600330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cs-CZ"/>
          </a:p>
        </c:txPr>
        <c:crossAx val="600323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"/>
          <c:y val="0.93408648652014581"/>
          <c:w val="0.70277777777777772"/>
          <c:h val="6.587991556817479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cs-CZ"/>
        </a:p>
      </c:txPr>
    </c:legend>
    <c:plotVisOnly val="1"/>
    <c:dispBlanksAs val="gap"/>
    <c:showDLblsOverMax val="0"/>
    <c:extLst/>
  </c:chart>
  <c:spPr>
    <a:noFill/>
    <a:ln>
      <a:solidFill>
        <a:sysClr val="window" lastClr="FFFFFF">
          <a:lumMod val="85000"/>
        </a:sysClr>
      </a:solidFill>
    </a:ln>
    <a:effectLst/>
  </c:spPr>
  <c:txPr>
    <a:bodyPr/>
    <a:lstStyle/>
    <a:p>
      <a:pPr>
        <a:defRPr sz="1200"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cs-CZ"/>
    </a:p>
  </c:txPr>
  <c:externalData r:id="rId4">
    <c:autoUpdate val="0"/>
  </c:externalData>
  <c:userShapes r:id="rId5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cs-CZ" sz="1400" b="1"/>
              <a:t>Licenční poplatky za patenty a užitné vzory</a:t>
            </a:r>
          </a:p>
          <a:p>
            <a:pPr>
              <a:defRPr sz="1400" b="1"/>
            </a:pPr>
            <a:r>
              <a:rPr lang="cs-CZ" sz="1400" b="1"/>
              <a:t>v roce 2023 podle kraje sídla poskytovatele</a:t>
            </a:r>
          </a:p>
        </c:rich>
      </c:tx>
      <c:layout>
        <c:manualLayout>
          <c:xMode val="edge"/>
          <c:yMode val="edge"/>
          <c:x val="0.17233202131238989"/>
          <c:y val="1.169586852748350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cs-CZ"/>
        </a:p>
      </c:txPr>
    </c:title>
    <c:autoTitleDeleted val="0"/>
    <c:plotArea>
      <c:layout>
        <c:manualLayout>
          <c:layoutTarget val="inner"/>
          <c:xMode val="edge"/>
          <c:yMode val="edge"/>
          <c:x val="0.14572265966754155"/>
          <c:y val="0.14419216203875898"/>
          <c:w val="0.83398556430446202"/>
          <c:h val="0.5137634787746525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Licence!$P$3</c:f>
              <c:strCache>
                <c:ptCount val="1"/>
                <c:pt idx="0">
                  <c:v>licenční poplatky za patenty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-5400000" spcFirstLastPara="1" vertOverflow="ellipsis" wrap="square" anchor="ctr" anchorCtr="1"/>
                <a:lstStyle/>
                <a:p>
                  <a:pPr>
                    <a:defRPr sz="1200" b="0" i="0" u="none" strike="noStrike" kern="1200" baseline="0">
                      <a:solidFill>
                        <a:schemeClr val="bg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cs-CZ"/>
                </a:p>
              </c:txPr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703-4D91-9858-DF38D75F672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cs-CZ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Licence!$K$4:$K$15</c:f>
              <c:strCache>
                <c:ptCount val="12"/>
                <c:pt idx="0">
                  <c:v>Praha</c:v>
                </c:pt>
                <c:pt idx="1">
                  <c:v>Jihomoravský</c:v>
                </c:pt>
                <c:pt idx="2">
                  <c:v>Liberecký</c:v>
                </c:pt>
                <c:pt idx="3">
                  <c:v>Královéhradecký</c:v>
                </c:pt>
                <c:pt idx="4">
                  <c:v>Pardubický</c:v>
                </c:pt>
                <c:pt idx="5">
                  <c:v>Moravskoslezský</c:v>
                </c:pt>
                <c:pt idx="6">
                  <c:v>Zlínský</c:v>
                </c:pt>
                <c:pt idx="7">
                  <c:v>Středočeský</c:v>
                </c:pt>
                <c:pt idx="8">
                  <c:v>Olomoucký</c:v>
                </c:pt>
                <c:pt idx="9">
                  <c:v>Plzeňský</c:v>
                </c:pt>
                <c:pt idx="10">
                  <c:v>Ústecký</c:v>
                </c:pt>
                <c:pt idx="11">
                  <c:v>Ostatní</c:v>
                </c:pt>
              </c:strCache>
            </c:strRef>
          </c:cat>
          <c:val>
            <c:numRef>
              <c:f>Licence!$P$4:$P$15</c:f>
              <c:numCache>
                <c:formatCode>#,##0</c:formatCode>
                <c:ptCount val="12"/>
                <c:pt idx="0">
                  <c:v>3515535</c:v>
                </c:pt>
                <c:pt idx="1">
                  <c:v>3190</c:v>
                </c:pt>
                <c:pt idx="2">
                  <c:v>15496</c:v>
                </c:pt>
                <c:pt idx="3">
                  <c:v>245</c:v>
                </c:pt>
                <c:pt idx="4">
                  <c:v>2392</c:v>
                </c:pt>
                <c:pt idx="5">
                  <c:v>8065</c:v>
                </c:pt>
                <c:pt idx="6">
                  <c:v>9</c:v>
                </c:pt>
                <c:pt idx="7">
                  <c:v>0</c:v>
                </c:pt>
                <c:pt idx="8">
                  <c:v>1285</c:v>
                </c:pt>
                <c:pt idx="9">
                  <c:v>60</c:v>
                </c:pt>
                <c:pt idx="10">
                  <c:v>0</c:v>
                </c:pt>
                <c:pt idx="11">
                  <c:v>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703-4D91-9858-DF38D75F6721}"/>
            </c:ext>
          </c:extLst>
        </c:ser>
        <c:ser>
          <c:idx val="1"/>
          <c:order val="1"/>
          <c:tx>
            <c:strRef>
              <c:f>Licence!$Q$3</c:f>
              <c:strCache>
                <c:ptCount val="1"/>
                <c:pt idx="0">
                  <c:v>licenční poplatky za užitné vzory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9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703-4D91-9858-DF38D75F672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cs-CZ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Licence!$K$4:$K$15</c:f>
              <c:strCache>
                <c:ptCount val="12"/>
                <c:pt idx="0">
                  <c:v>Praha</c:v>
                </c:pt>
                <c:pt idx="1">
                  <c:v>Jihomoravský</c:v>
                </c:pt>
                <c:pt idx="2">
                  <c:v>Liberecký</c:v>
                </c:pt>
                <c:pt idx="3">
                  <c:v>Královéhradecký</c:v>
                </c:pt>
                <c:pt idx="4">
                  <c:v>Pardubický</c:v>
                </c:pt>
                <c:pt idx="5">
                  <c:v>Moravskoslezský</c:v>
                </c:pt>
                <c:pt idx="6">
                  <c:v>Zlínský</c:v>
                </c:pt>
                <c:pt idx="7">
                  <c:v>Středočeský</c:v>
                </c:pt>
                <c:pt idx="8">
                  <c:v>Olomoucký</c:v>
                </c:pt>
                <c:pt idx="9">
                  <c:v>Plzeňský</c:v>
                </c:pt>
                <c:pt idx="10">
                  <c:v>Ústecký</c:v>
                </c:pt>
                <c:pt idx="11">
                  <c:v>Ostatní</c:v>
                </c:pt>
              </c:strCache>
            </c:strRef>
          </c:cat>
          <c:val>
            <c:numRef>
              <c:f>Licence!$Q$4:$Q$15</c:f>
              <c:numCache>
                <c:formatCode>#,##0</c:formatCode>
                <c:ptCount val="12"/>
                <c:pt idx="0">
                  <c:v>1746</c:v>
                </c:pt>
                <c:pt idx="1">
                  <c:v>4307</c:v>
                </c:pt>
                <c:pt idx="2">
                  <c:v>48658</c:v>
                </c:pt>
                <c:pt idx="3">
                  <c:v>0</c:v>
                </c:pt>
                <c:pt idx="4">
                  <c:v>142</c:v>
                </c:pt>
                <c:pt idx="5">
                  <c:v>1409</c:v>
                </c:pt>
                <c:pt idx="6">
                  <c:v>125</c:v>
                </c:pt>
                <c:pt idx="7">
                  <c:v>31561</c:v>
                </c:pt>
                <c:pt idx="8">
                  <c:v>174</c:v>
                </c:pt>
                <c:pt idx="9">
                  <c:v>1011</c:v>
                </c:pt>
                <c:pt idx="10">
                  <c:v>4245</c:v>
                </c:pt>
                <c:pt idx="11">
                  <c:v>585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703-4D91-9858-DF38D75F67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600323248"/>
        <c:axId val="600330448"/>
      </c:barChart>
      <c:catAx>
        <c:axId val="600323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cs-CZ"/>
          </a:p>
        </c:txPr>
        <c:crossAx val="600330448"/>
        <c:crosses val="autoZero"/>
        <c:auto val="1"/>
        <c:lblAlgn val="ctr"/>
        <c:lblOffset val="100"/>
        <c:noMultiLvlLbl val="0"/>
      </c:catAx>
      <c:valAx>
        <c:axId val="600330448"/>
        <c:scaling>
          <c:orientation val="minMax"/>
          <c:max val="50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/>
                  <a:t>tis. Kč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cs-CZ"/>
            </a:p>
          </c:txPr>
        </c:title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cs-CZ"/>
          </a:p>
        </c:txPr>
        <c:crossAx val="600323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2.7777777777777779E-3"/>
          <c:y val="0.93408648652014581"/>
          <c:w val="0.78195774169958243"/>
          <c:h val="6.587991556817479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cs-CZ"/>
        </a:p>
      </c:txPr>
    </c:legend>
    <c:plotVisOnly val="1"/>
    <c:dispBlanksAs val="gap"/>
    <c:showDLblsOverMax val="0"/>
    <c:extLst/>
  </c:chart>
  <c:spPr>
    <a:noFill/>
    <a:ln>
      <a:solidFill>
        <a:sysClr val="window" lastClr="FFFFFF">
          <a:lumMod val="85000"/>
        </a:sysClr>
      </a:solidFill>
    </a:ln>
    <a:effectLst/>
  </c:spPr>
  <c:txPr>
    <a:bodyPr/>
    <a:lstStyle/>
    <a:p>
      <a:pPr>
        <a:defRPr sz="1200"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cs-CZ"/>
    </a:p>
  </c:txPr>
  <c:externalData r:id="rId4">
    <c:autoUpdate val="0"/>
  </c:externalData>
  <c:userShapes r:id="rId5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cs-CZ" sz="1400" b="1"/>
              <a:t>Vývoj podílu studentů vysokých škol podle kraje bydliště</a:t>
            </a:r>
          </a:p>
          <a:p>
            <a:pPr>
              <a:defRPr sz="1400" b="1"/>
            </a:pPr>
            <a:r>
              <a:rPr lang="cs-CZ" sz="1400" b="1"/>
              <a:t>na populaci ve věku 20 – 24 let</a:t>
            </a:r>
          </a:p>
        </c:rich>
      </c:tx>
      <c:layout>
        <c:manualLayout>
          <c:xMode val="edge"/>
          <c:yMode val="edge"/>
          <c:x val="0.11843098836252589"/>
          <c:y val="5.4044622985561152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cs-CZ"/>
        </a:p>
      </c:txPr>
    </c:title>
    <c:autoTitleDeleted val="0"/>
    <c:plotArea>
      <c:layout>
        <c:manualLayout>
          <c:layoutTarget val="inner"/>
          <c:xMode val="edge"/>
          <c:yMode val="edge"/>
          <c:x val="8.7134640332783536E-2"/>
          <c:y val="0.10842989731521635"/>
          <c:w val="0.62763006532446008"/>
          <c:h val="0.7750890459634624"/>
        </c:manualLayout>
      </c:layout>
      <c:lineChart>
        <c:grouping val="standard"/>
        <c:varyColors val="0"/>
        <c:ser>
          <c:idx val="14"/>
          <c:order val="0"/>
          <c:tx>
            <c:strRef>
              <c:f>'PodílVŠna20-24'!$A$35</c:f>
              <c:strCache>
                <c:ptCount val="1"/>
                <c:pt idx="0">
                  <c:v>Celkem ČR</c:v>
                </c:pt>
              </c:strCache>
            </c:strRef>
          </c:tx>
          <c:spPr>
            <a:ln w="31750" cap="rnd">
              <a:solidFill>
                <a:sysClr val="windowText" lastClr="0000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ysClr val="window" lastClr="FFFFFF"/>
              </a:solidFill>
              <a:ln w="9525">
                <a:solidFill>
                  <a:schemeClr val="tx1"/>
                </a:solidFill>
              </a:ln>
              <a:effectLst/>
            </c:spPr>
          </c:marker>
          <c:cat>
            <c:numRef>
              <c:f>'PodílVŠna20-24'!$B$20:$S$20</c:f>
              <c:numCache>
                <c:formatCode>General</c:formatCode>
                <c:ptCount val="18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  <c:pt idx="11">
                  <c:v>2017</c:v>
                </c:pt>
                <c:pt idx="12">
                  <c:v>2018</c:v>
                </c:pt>
                <c:pt idx="13">
                  <c:v>2019</c:v>
                </c:pt>
                <c:pt idx="14">
                  <c:v>2020</c:v>
                </c:pt>
                <c:pt idx="15">
                  <c:v>2021</c:v>
                </c:pt>
                <c:pt idx="16">
                  <c:v>2022</c:v>
                </c:pt>
                <c:pt idx="17">
                  <c:v>2023</c:v>
                </c:pt>
              </c:numCache>
            </c:numRef>
          </c:cat>
          <c:val>
            <c:numRef>
              <c:f>'PodílVŠna20-24'!$B$35:$S$35</c:f>
              <c:numCache>
                <c:formatCode>0.0</c:formatCode>
                <c:ptCount val="18"/>
                <c:pt idx="0">
                  <c:v>41.74843478623734</c:v>
                </c:pt>
                <c:pt idx="1">
                  <c:v>45.72037374202197</c:v>
                </c:pt>
                <c:pt idx="2">
                  <c:v>48.228765754394693</c:v>
                </c:pt>
                <c:pt idx="3">
                  <c:v>51.125524445586088</c:v>
                </c:pt>
                <c:pt idx="4">
                  <c:v>52.374463337904565</c:v>
                </c:pt>
                <c:pt idx="5">
                  <c:v>53.240242932585915</c:v>
                </c:pt>
                <c:pt idx="6">
                  <c:v>52.389840111743013</c:v>
                </c:pt>
                <c:pt idx="7">
                  <c:v>51.465859655759402</c:v>
                </c:pt>
                <c:pt idx="8">
                  <c:v>49.720107245480285</c:v>
                </c:pt>
                <c:pt idx="9">
                  <c:v>48.868797436844012</c:v>
                </c:pt>
                <c:pt idx="10">
                  <c:v>49.050841519159256</c:v>
                </c:pt>
                <c:pt idx="11">
                  <c:v>49.278938609819534</c:v>
                </c:pt>
                <c:pt idx="12">
                  <c:v>49.914360353160639</c:v>
                </c:pt>
                <c:pt idx="13">
                  <c:v>50.907807350237668</c:v>
                </c:pt>
                <c:pt idx="14">
                  <c:v>52.994706116214353</c:v>
                </c:pt>
                <c:pt idx="15">
                  <c:v>52.749860588755695</c:v>
                </c:pt>
                <c:pt idx="16">
                  <c:v>50.261772847700485</c:v>
                </c:pt>
                <c:pt idx="17">
                  <c:v>49.96839921676586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A33-449B-87D3-2D9275615668}"/>
            </c:ext>
          </c:extLst>
        </c:ser>
        <c:ser>
          <c:idx val="0"/>
          <c:order val="1"/>
          <c:tx>
            <c:strRef>
              <c:f>'PodílVŠna20-24'!$A$21</c:f>
              <c:strCache>
                <c:ptCount val="1"/>
                <c:pt idx="0">
                  <c:v>Hl. město Praha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'PodílVŠna20-24'!$B$20:$S$20</c:f>
              <c:numCache>
                <c:formatCode>General</c:formatCode>
                <c:ptCount val="18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  <c:pt idx="11">
                  <c:v>2017</c:v>
                </c:pt>
                <c:pt idx="12">
                  <c:v>2018</c:v>
                </c:pt>
                <c:pt idx="13">
                  <c:v>2019</c:v>
                </c:pt>
                <c:pt idx="14">
                  <c:v>2020</c:v>
                </c:pt>
                <c:pt idx="15">
                  <c:v>2021</c:v>
                </c:pt>
                <c:pt idx="16">
                  <c:v>2022</c:v>
                </c:pt>
                <c:pt idx="17">
                  <c:v>2023</c:v>
                </c:pt>
              </c:numCache>
            </c:numRef>
          </c:cat>
          <c:val>
            <c:numRef>
              <c:f>'PodílVŠna20-24'!$B$21:$S$21</c:f>
              <c:numCache>
                <c:formatCode>0.0</c:formatCode>
                <c:ptCount val="18"/>
                <c:pt idx="0">
                  <c:v>58.510915099003455</c:v>
                </c:pt>
                <c:pt idx="1">
                  <c:v>62.83822066655754</c:v>
                </c:pt>
                <c:pt idx="2">
                  <c:v>62.64763061968408</c:v>
                </c:pt>
                <c:pt idx="3">
                  <c:v>64.241660507215641</c:v>
                </c:pt>
                <c:pt idx="4">
                  <c:v>65.383900813753286</c:v>
                </c:pt>
                <c:pt idx="5">
                  <c:v>69.156903907361013</c:v>
                </c:pt>
                <c:pt idx="6">
                  <c:v>67.743561030235171</c:v>
                </c:pt>
                <c:pt idx="7">
                  <c:v>68.599320505022035</c:v>
                </c:pt>
                <c:pt idx="8">
                  <c:v>65.7392759355035</c:v>
                </c:pt>
                <c:pt idx="9">
                  <c:v>65.259484408420576</c:v>
                </c:pt>
                <c:pt idx="10">
                  <c:v>65.075317079805501</c:v>
                </c:pt>
                <c:pt idx="11">
                  <c:v>64.256674703884258</c:v>
                </c:pt>
                <c:pt idx="12">
                  <c:v>63.460666001270305</c:v>
                </c:pt>
                <c:pt idx="13">
                  <c:v>62.503426722956299</c:v>
                </c:pt>
                <c:pt idx="14">
                  <c:v>64.479982593559612</c:v>
                </c:pt>
                <c:pt idx="15">
                  <c:v>61.723856948845636</c:v>
                </c:pt>
                <c:pt idx="16">
                  <c:v>57.086539674530087</c:v>
                </c:pt>
                <c:pt idx="17">
                  <c:v>54.301885677129512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A33-449B-87D3-2D9275615668}"/>
            </c:ext>
          </c:extLst>
        </c:ser>
        <c:ser>
          <c:idx val="1"/>
          <c:order val="2"/>
          <c:tx>
            <c:strRef>
              <c:f>'PodílVŠna20-24'!$A$22</c:f>
              <c:strCache>
                <c:ptCount val="1"/>
                <c:pt idx="0">
                  <c:v>Středočeský kraj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'PodílVŠna20-24'!$B$20:$S$20</c:f>
              <c:numCache>
                <c:formatCode>General</c:formatCode>
                <c:ptCount val="18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  <c:pt idx="11">
                  <c:v>2017</c:v>
                </c:pt>
                <c:pt idx="12">
                  <c:v>2018</c:v>
                </c:pt>
                <c:pt idx="13">
                  <c:v>2019</c:v>
                </c:pt>
                <c:pt idx="14">
                  <c:v>2020</c:v>
                </c:pt>
                <c:pt idx="15">
                  <c:v>2021</c:v>
                </c:pt>
                <c:pt idx="16">
                  <c:v>2022</c:v>
                </c:pt>
                <c:pt idx="17">
                  <c:v>2023</c:v>
                </c:pt>
              </c:numCache>
            </c:numRef>
          </c:cat>
          <c:val>
            <c:numRef>
              <c:f>'PodílVŠna20-24'!$B$22:$S$22</c:f>
              <c:numCache>
                <c:formatCode>0.0</c:formatCode>
                <c:ptCount val="18"/>
                <c:pt idx="0">
                  <c:v>35.172377590257092</c:v>
                </c:pt>
                <c:pt idx="1">
                  <c:v>39.936369725385127</c:v>
                </c:pt>
                <c:pt idx="2">
                  <c:v>42.815842729112461</c:v>
                </c:pt>
                <c:pt idx="3">
                  <c:v>46.13246344435418</c:v>
                </c:pt>
                <c:pt idx="4">
                  <c:v>48.003887368609497</c:v>
                </c:pt>
                <c:pt idx="5">
                  <c:v>49.954922584438492</c:v>
                </c:pt>
                <c:pt idx="6">
                  <c:v>49.677733988849198</c:v>
                </c:pt>
                <c:pt idx="7">
                  <c:v>48.776589368248594</c:v>
                </c:pt>
                <c:pt idx="8">
                  <c:v>47.744036785132678</c:v>
                </c:pt>
                <c:pt idx="9">
                  <c:v>46.981264002054822</c:v>
                </c:pt>
                <c:pt idx="10">
                  <c:v>47.453742101850317</c:v>
                </c:pt>
                <c:pt idx="11">
                  <c:v>48.165686058584775</c:v>
                </c:pt>
                <c:pt idx="12">
                  <c:v>48.581373965585186</c:v>
                </c:pt>
                <c:pt idx="13">
                  <c:v>49.896570861573132</c:v>
                </c:pt>
                <c:pt idx="14">
                  <c:v>52.701223926328723</c:v>
                </c:pt>
                <c:pt idx="15">
                  <c:v>53.225296047700745</c:v>
                </c:pt>
                <c:pt idx="16">
                  <c:v>51.616429798531939</c:v>
                </c:pt>
                <c:pt idx="17">
                  <c:v>51.835411395761056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A33-449B-87D3-2D9275615668}"/>
            </c:ext>
          </c:extLst>
        </c:ser>
        <c:ser>
          <c:idx val="2"/>
          <c:order val="3"/>
          <c:tx>
            <c:strRef>
              <c:f>'PodílVŠna20-24'!$A$23</c:f>
              <c:strCache>
                <c:ptCount val="1"/>
                <c:pt idx="0">
                  <c:v>Jihočeský kraj</c:v>
                </c:pt>
              </c:strCache>
            </c:strRef>
          </c:tx>
          <c:spPr>
            <a:ln w="31750" cap="rnd">
              <a:solidFill>
                <a:srgbClr val="70AD47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ysClr val="window" lastClr="FFFFFF"/>
              </a:solidFill>
              <a:ln w="9525">
                <a:solidFill>
                  <a:srgbClr val="70AD47"/>
                </a:solidFill>
              </a:ln>
              <a:effectLst/>
            </c:spPr>
          </c:marker>
          <c:cat>
            <c:numRef>
              <c:f>'PodílVŠna20-24'!$B$20:$S$20</c:f>
              <c:numCache>
                <c:formatCode>General</c:formatCode>
                <c:ptCount val="18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  <c:pt idx="11">
                  <c:v>2017</c:v>
                </c:pt>
                <c:pt idx="12">
                  <c:v>2018</c:v>
                </c:pt>
                <c:pt idx="13">
                  <c:v>2019</c:v>
                </c:pt>
                <c:pt idx="14">
                  <c:v>2020</c:v>
                </c:pt>
                <c:pt idx="15">
                  <c:v>2021</c:v>
                </c:pt>
                <c:pt idx="16">
                  <c:v>2022</c:v>
                </c:pt>
                <c:pt idx="17">
                  <c:v>2023</c:v>
                </c:pt>
              </c:numCache>
            </c:numRef>
          </c:cat>
          <c:val>
            <c:numRef>
              <c:f>'PodílVŠna20-24'!$B$23:$S$23</c:f>
              <c:numCache>
                <c:formatCode>0.0</c:formatCode>
                <c:ptCount val="18"/>
                <c:pt idx="0">
                  <c:v>40.536491737278219</c:v>
                </c:pt>
                <c:pt idx="1">
                  <c:v>45.596560877633955</c:v>
                </c:pt>
                <c:pt idx="2">
                  <c:v>49.715642037977062</c:v>
                </c:pt>
                <c:pt idx="3">
                  <c:v>53.77468613764681</c:v>
                </c:pt>
                <c:pt idx="4">
                  <c:v>55.75798094601371</c:v>
                </c:pt>
                <c:pt idx="5">
                  <c:v>57.542348130841127</c:v>
                </c:pt>
                <c:pt idx="6">
                  <c:v>57.674476261311511</c:v>
                </c:pt>
                <c:pt idx="7">
                  <c:v>56.131552419354833</c:v>
                </c:pt>
                <c:pt idx="8">
                  <c:v>53.66075607092715</c:v>
                </c:pt>
                <c:pt idx="9">
                  <c:v>52.845863937718363</c:v>
                </c:pt>
                <c:pt idx="10">
                  <c:v>53.710184994558986</c:v>
                </c:pt>
                <c:pt idx="11">
                  <c:v>52.965380688673704</c:v>
                </c:pt>
                <c:pt idx="12">
                  <c:v>53.809617400419285</c:v>
                </c:pt>
                <c:pt idx="13">
                  <c:v>55.759837177747627</c:v>
                </c:pt>
                <c:pt idx="14">
                  <c:v>56.608263778712839</c:v>
                </c:pt>
                <c:pt idx="15">
                  <c:v>55.739396649582062</c:v>
                </c:pt>
                <c:pt idx="16">
                  <c:v>52.313976086168843</c:v>
                </c:pt>
                <c:pt idx="17">
                  <c:v>52.769356153219235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A33-449B-87D3-2D9275615668}"/>
            </c:ext>
          </c:extLst>
        </c:ser>
        <c:ser>
          <c:idx val="3"/>
          <c:order val="4"/>
          <c:tx>
            <c:strRef>
              <c:f>'PodílVŠna20-24'!$A$24</c:f>
              <c:strCache>
                <c:ptCount val="1"/>
                <c:pt idx="0">
                  <c:v>Plzeňský kraj</c:v>
                </c:pt>
              </c:strCache>
            </c:strRef>
          </c:tx>
          <c:spPr>
            <a:ln w="31750" cap="rnd">
              <a:solidFill>
                <a:srgbClr val="FF00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ysClr val="window" lastClr="FFFFFF"/>
              </a:solidFill>
              <a:ln w="9525">
                <a:solidFill>
                  <a:srgbClr val="FF0000"/>
                </a:solidFill>
              </a:ln>
              <a:effectLst/>
            </c:spPr>
          </c:marker>
          <c:cat>
            <c:numRef>
              <c:f>'PodílVŠna20-24'!$B$20:$S$20</c:f>
              <c:numCache>
                <c:formatCode>General</c:formatCode>
                <c:ptCount val="18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  <c:pt idx="11">
                  <c:v>2017</c:v>
                </c:pt>
                <c:pt idx="12">
                  <c:v>2018</c:v>
                </c:pt>
                <c:pt idx="13">
                  <c:v>2019</c:v>
                </c:pt>
                <c:pt idx="14">
                  <c:v>2020</c:v>
                </c:pt>
                <c:pt idx="15">
                  <c:v>2021</c:v>
                </c:pt>
                <c:pt idx="16">
                  <c:v>2022</c:v>
                </c:pt>
                <c:pt idx="17">
                  <c:v>2023</c:v>
                </c:pt>
              </c:numCache>
            </c:numRef>
          </c:cat>
          <c:val>
            <c:numRef>
              <c:f>'PodílVŠna20-24'!$B$24:$S$24</c:f>
              <c:numCache>
                <c:formatCode>0.0</c:formatCode>
                <c:ptCount val="18"/>
                <c:pt idx="0">
                  <c:v>36.037586385861395</c:v>
                </c:pt>
                <c:pt idx="1">
                  <c:v>39.081481481481482</c:v>
                </c:pt>
                <c:pt idx="2">
                  <c:v>41.424822881133558</c:v>
                </c:pt>
                <c:pt idx="3">
                  <c:v>43.27167019027484</c:v>
                </c:pt>
                <c:pt idx="4">
                  <c:v>44.530359759075374</c:v>
                </c:pt>
                <c:pt idx="5">
                  <c:v>45.892303827150158</c:v>
                </c:pt>
                <c:pt idx="6">
                  <c:v>46.038654259126702</c:v>
                </c:pt>
                <c:pt idx="7">
                  <c:v>44.694816421015624</c:v>
                </c:pt>
                <c:pt idx="8">
                  <c:v>43.195374315276929</c:v>
                </c:pt>
                <c:pt idx="9">
                  <c:v>42.372121328592932</c:v>
                </c:pt>
                <c:pt idx="10">
                  <c:v>42.663810398177425</c:v>
                </c:pt>
                <c:pt idx="11">
                  <c:v>43.092175396204965</c:v>
                </c:pt>
                <c:pt idx="12">
                  <c:v>42.777943146301531</c:v>
                </c:pt>
                <c:pt idx="13">
                  <c:v>43.556622466087482</c:v>
                </c:pt>
                <c:pt idx="14">
                  <c:v>44.974990380915735</c:v>
                </c:pt>
                <c:pt idx="15">
                  <c:v>45.786582062988465</c:v>
                </c:pt>
                <c:pt idx="16">
                  <c:v>41.882878793169674</c:v>
                </c:pt>
                <c:pt idx="17">
                  <c:v>41.304642494069803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5A33-449B-87D3-2D9275615668}"/>
            </c:ext>
          </c:extLst>
        </c:ser>
        <c:ser>
          <c:idx val="4"/>
          <c:order val="5"/>
          <c:tx>
            <c:strRef>
              <c:f>'PodílVŠna20-24'!$A$25</c:f>
              <c:strCache>
                <c:ptCount val="1"/>
                <c:pt idx="0">
                  <c:v>Karlovarský kraj</c:v>
                </c:pt>
              </c:strCache>
            </c:strRef>
          </c:tx>
          <c:spPr>
            <a:ln w="31750" cap="rnd">
              <a:solidFill>
                <a:srgbClr val="5B9BD5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ysClr val="window" lastClr="FFFFFF"/>
              </a:solidFill>
              <a:ln w="9525">
                <a:solidFill>
                  <a:srgbClr val="5B9BD5"/>
                </a:solidFill>
              </a:ln>
              <a:effectLst/>
            </c:spPr>
          </c:marker>
          <c:cat>
            <c:numRef>
              <c:f>'PodílVŠna20-24'!$B$20:$S$20</c:f>
              <c:numCache>
                <c:formatCode>General</c:formatCode>
                <c:ptCount val="18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  <c:pt idx="11">
                  <c:v>2017</c:v>
                </c:pt>
                <c:pt idx="12">
                  <c:v>2018</c:v>
                </c:pt>
                <c:pt idx="13">
                  <c:v>2019</c:v>
                </c:pt>
                <c:pt idx="14">
                  <c:v>2020</c:v>
                </c:pt>
                <c:pt idx="15">
                  <c:v>2021</c:v>
                </c:pt>
                <c:pt idx="16">
                  <c:v>2022</c:v>
                </c:pt>
                <c:pt idx="17">
                  <c:v>2023</c:v>
                </c:pt>
              </c:numCache>
            </c:numRef>
          </c:cat>
          <c:val>
            <c:numRef>
              <c:f>'PodílVŠna20-24'!$B$25:$S$25</c:f>
              <c:numCache>
                <c:formatCode>0.0</c:formatCode>
                <c:ptCount val="18"/>
                <c:pt idx="0">
                  <c:v>27.802436490697897</c:v>
                </c:pt>
                <c:pt idx="1">
                  <c:v>30.089190812884141</c:v>
                </c:pt>
                <c:pt idx="2">
                  <c:v>32.804788886857978</c:v>
                </c:pt>
                <c:pt idx="3">
                  <c:v>35.405317316198726</c:v>
                </c:pt>
                <c:pt idx="4">
                  <c:v>35.822449365890591</c:v>
                </c:pt>
                <c:pt idx="5">
                  <c:v>36.729822467551841</c:v>
                </c:pt>
                <c:pt idx="6">
                  <c:v>37.244503938629457</c:v>
                </c:pt>
                <c:pt idx="7">
                  <c:v>36.311040339702757</c:v>
                </c:pt>
                <c:pt idx="8">
                  <c:v>36.249722776668882</c:v>
                </c:pt>
                <c:pt idx="9">
                  <c:v>34.825108938876461</c:v>
                </c:pt>
                <c:pt idx="10">
                  <c:v>35.240274599542332</c:v>
                </c:pt>
                <c:pt idx="11">
                  <c:v>35.676873489121675</c:v>
                </c:pt>
                <c:pt idx="12">
                  <c:v>35.84919006861427</c:v>
                </c:pt>
                <c:pt idx="13">
                  <c:v>36.94544917693954</c:v>
                </c:pt>
                <c:pt idx="14">
                  <c:v>38.039655817433591</c:v>
                </c:pt>
                <c:pt idx="15">
                  <c:v>37.649178113037607</c:v>
                </c:pt>
                <c:pt idx="16">
                  <c:v>35.762664032735998</c:v>
                </c:pt>
                <c:pt idx="17">
                  <c:v>36.416910841356213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5A33-449B-87D3-2D9275615668}"/>
            </c:ext>
          </c:extLst>
        </c:ser>
        <c:ser>
          <c:idx val="5"/>
          <c:order val="6"/>
          <c:tx>
            <c:strRef>
              <c:f>'PodílVŠna20-24'!$A$26</c:f>
              <c:strCache>
                <c:ptCount val="1"/>
                <c:pt idx="0">
                  <c:v>Ústecký kraj</c:v>
                </c:pt>
              </c:strCache>
            </c:strRef>
          </c:tx>
          <c:spPr>
            <a:ln w="19050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'PodílVŠna20-24'!$B$20:$S$20</c:f>
              <c:numCache>
                <c:formatCode>General</c:formatCode>
                <c:ptCount val="18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  <c:pt idx="11">
                  <c:v>2017</c:v>
                </c:pt>
                <c:pt idx="12">
                  <c:v>2018</c:v>
                </c:pt>
                <c:pt idx="13">
                  <c:v>2019</c:v>
                </c:pt>
                <c:pt idx="14">
                  <c:v>2020</c:v>
                </c:pt>
                <c:pt idx="15">
                  <c:v>2021</c:v>
                </c:pt>
                <c:pt idx="16">
                  <c:v>2022</c:v>
                </c:pt>
                <c:pt idx="17">
                  <c:v>2023</c:v>
                </c:pt>
              </c:numCache>
            </c:numRef>
          </c:cat>
          <c:val>
            <c:numRef>
              <c:f>'PodílVŠna20-24'!$B$26:$S$26</c:f>
              <c:numCache>
                <c:formatCode>0.0</c:formatCode>
                <c:ptCount val="18"/>
                <c:pt idx="0">
                  <c:v>33.871053896693553</c:v>
                </c:pt>
                <c:pt idx="1">
                  <c:v>36.842290006669245</c:v>
                </c:pt>
                <c:pt idx="2">
                  <c:v>38.55689820046944</c:v>
                </c:pt>
                <c:pt idx="3">
                  <c:v>40.372331039350627</c:v>
                </c:pt>
                <c:pt idx="4">
                  <c:v>40.943779066635543</c:v>
                </c:pt>
                <c:pt idx="5">
                  <c:v>41.001138505757851</c:v>
                </c:pt>
                <c:pt idx="6">
                  <c:v>40.141005663030668</c:v>
                </c:pt>
                <c:pt idx="7">
                  <c:v>39.172866943666058</c:v>
                </c:pt>
                <c:pt idx="8">
                  <c:v>37.808399211453832</c:v>
                </c:pt>
                <c:pt idx="9">
                  <c:v>36.554885707108767</c:v>
                </c:pt>
                <c:pt idx="10">
                  <c:v>36.432967621086433</c:v>
                </c:pt>
                <c:pt idx="11">
                  <c:v>36.554582273711972</c:v>
                </c:pt>
                <c:pt idx="12">
                  <c:v>37.430292770364474</c:v>
                </c:pt>
                <c:pt idx="13">
                  <c:v>38.306970992838373</c:v>
                </c:pt>
                <c:pt idx="14">
                  <c:v>40</c:v>
                </c:pt>
                <c:pt idx="15">
                  <c:v>39.637978496857635</c:v>
                </c:pt>
                <c:pt idx="16">
                  <c:v>38.934148848168853</c:v>
                </c:pt>
                <c:pt idx="17">
                  <c:v>39.244135749066913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5A33-449B-87D3-2D9275615668}"/>
            </c:ext>
          </c:extLst>
        </c:ser>
        <c:ser>
          <c:idx val="6"/>
          <c:order val="7"/>
          <c:tx>
            <c:strRef>
              <c:f>'PodílVŠna20-24'!$A$27</c:f>
              <c:strCache>
                <c:ptCount val="1"/>
                <c:pt idx="0">
                  <c:v>Liberecký kraj</c:v>
                </c:pt>
              </c:strCache>
            </c:strRef>
          </c:tx>
          <c:spPr>
            <a:ln w="19050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'PodílVŠna20-24'!$B$20:$S$20</c:f>
              <c:numCache>
                <c:formatCode>General</c:formatCode>
                <c:ptCount val="18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  <c:pt idx="11">
                  <c:v>2017</c:v>
                </c:pt>
                <c:pt idx="12">
                  <c:v>2018</c:v>
                </c:pt>
                <c:pt idx="13">
                  <c:v>2019</c:v>
                </c:pt>
                <c:pt idx="14">
                  <c:v>2020</c:v>
                </c:pt>
                <c:pt idx="15">
                  <c:v>2021</c:v>
                </c:pt>
                <c:pt idx="16">
                  <c:v>2022</c:v>
                </c:pt>
                <c:pt idx="17">
                  <c:v>2023</c:v>
                </c:pt>
              </c:numCache>
            </c:numRef>
          </c:cat>
          <c:val>
            <c:numRef>
              <c:f>'PodílVŠna20-24'!$B$27:$S$27</c:f>
              <c:numCache>
                <c:formatCode>0.0</c:formatCode>
                <c:ptCount val="18"/>
                <c:pt idx="0">
                  <c:v>33.512693156732894</c:v>
                </c:pt>
                <c:pt idx="1">
                  <c:v>37.247198688166165</c:v>
                </c:pt>
                <c:pt idx="2">
                  <c:v>40.268931351733897</c:v>
                </c:pt>
                <c:pt idx="3">
                  <c:v>42.650985163405316</c:v>
                </c:pt>
                <c:pt idx="4">
                  <c:v>43.89338961127374</c:v>
                </c:pt>
                <c:pt idx="5">
                  <c:v>44.019356874846579</c:v>
                </c:pt>
                <c:pt idx="6">
                  <c:v>43.580392577496511</c:v>
                </c:pt>
                <c:pt idx="7">
                  <c:v>42.424794231189452</c:v>
                </c:pt>
                <c:pt idx="8">
                  <c:v>41.528667247716847</c:v>
                </c:pt>
                <c:pt idx="9">
                  <c:v>40.104770664214016</c:v>
                </c:pt>
                <c:pt idx="10">
                  <c:v>40.071011919857973</c:v>
                </c:pt>
                <c:pt idx="11">
                  <c:v>40.930857014992164</c:v>
                </c:pt>
                <c:pt idx="12">
                  <c:v>41.37477697436379</c:v>
                </c:pt>
                <c:pt idx="13">
                  <c:v>42.397223962600606</c:v>
                </c:pt>
                <c:pt idx="14">
                  <c:v>43.583394027676619</c:v>
                </c:pt>
                <c:pt idx="15">
                  <c:v>43.966942148760332</c:v>
                </c:pt>
                <c:pt idx="16">
                  <c:v>42.487312008194813</c:v>
                </c:pt>
                <c:pt idx="17">
                  <c:v>43.18139792899408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5A33-449B-87D3-2D9275615668}"/>
            </c:ext>
          </c:extLst>
        </c:ser>
        <c:ser>
          <c:idx val="7"/>
          <c:order val="8"/>
          <c:tx>
            <c:strRef>
              <c:f>'PodílVŠna20-24'!$A$28</c:f>
              <c:strCache>
                <c:ptCount val="1"/>
                <c:pt idx="0">
                  <c:v>Královéhradecký kraj</c:v>
                </c:pt>
              </c:strCache>
            </c:strRef>
          </c:tx>
          <c:spPr>
            <a:ln w="19050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'PodílVŠna20-24'!$B$20:$S$20</c:f>
              <c:numCache>
                <c:formatCode>General</c:formatCode>
                <c:ptCount val="18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  <c:pt idx="11">
                  <c:v>2017</c:v>
                </c:pt>
                <c:pt idx="12">
                  <c:v>2018</c:v>
                </c:pt>
                <c:pt idx="13">
                  <c:v>2019</c:v>
                </c:pt>
                <c:pt idx="14">
                  <c:v>2020</c:v>
                </c:pt>
                <c:pt idx="15">
                  <c:v>2021</c:v>
                </c:pt>
                <c:pt idx="16">
                  <c:v>2022</c:v>
                </c:pt>
                <c:pt idx="17">
                  <c:v>2023</c:v>
                </c:pt>
              </c:numCache>
            </c:numRef>
          </c:cat>
          <c:val>
            <c:numRef>
              <c:f>'PodílVŠna20-24'!$B$28:$S$28</c:f>
              <c:numCache>
                <c:formatCode>0.0</c:formatCode>
                <c:ptCount val="18"/>
                <c:pt idx="0">
                  <c:v>40.098645665858243</c:v>
                </c:pt>
                <c:pt idx="1">
                  <c:v>44.051578430838013</c:v>
                </c:pt>
                <c:pt idx="2">
                  <c:v>46.659949347784647</c:v>
                </c:pt>
                <c:pt idx="3">
                  <c:v>49.759238367773712</c:v>
                </c:pt>
                <c:pt idx="4">
                  <c:v>51.341991341991346</c:v>
                </c:pt>
                <c:pt idx="5">
                  <c:v>52.509159069608927</c:v>
                </c:pt>
                <c:pt idx="6">
                  <c:v>51.953877562756986</c:v>
                </c:pt>
                <c:pt idx="7">
                  <c:v>50.955749108552048</c:v>
                </c:pt>
                <c:pt idx="8">
                  <c:v>48.956379696291371</c:v>
                </c:pt>
                <c:pt idx="9">
                  <c:v>47.700619736214847</c:v>
                </c:pt>
                <c:pt idx="10">
                  <c:v>47.691209948693555</c:v>
                </c:pt>
                <c:pt idx="11">
                  <c:v>48.203239532305929</c:v>
                </c:pt>
                <c:pt idx="12">
                  <c:v>49.237118085791089</c:v>
                </c:pt>
                <c:pt idx="13">
                  <c:v>50.32330506833933</c:v>
                </c:pt>
                <c:pt idx="14">
                  <c:v>51.406188797493144</c:v>
                </c:pt>
                <c:pt idx="15">
                  <c:v>51.485972420351878</c:v>
                </c:pt>
                <c:pt idx="16">
                  <c:v>49.637404580152669</c:v>
                </c:pt>
                <c:pt idx="17">
                  <c:v>49.59912260797217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5A33-449B-87D3-2D9275615668}"/>
            </c:ext>
          </c:extLst>
        </c:ser>
        <c:ser>
          <c:idx val="8"/>
          <c:order val="9"/>
          <c:tx>
            <c:strRef>
              <c:f>'PodílVŠna20-24'!$A$29</c:f>
              <c:strCache>
                <c:ptCount val="1"/>
                <c:pt idx="0">
                  <c:v>Pardubický kraj</c:v>
                </c:pt>
              </c:strCache>
            </c:strRef>
          </c:tx>
          <c:spPr>
            <a:ln w="19050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'PodílVŠna20-24'!$B$20:$S$20</c:f>
              <c:numCache>
                <c:formatCode>General</c:formatCode>
                <c:ptCount val="18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  <c:pt idx="11">
                  <c:v>2017</c:v>
                </c:pt>
                <c:pt idx="12">
                  <c:v>2018</c:v>
                </c:pt>
                <c:pt idx="13">
                  <c:v>2019</c:v>
                </c:pt>
                <c:pt idx="14">
                  <c:v>2020</c:v>
                </c:pt>
                <c:pt idx="15">
                  <c:v>2021</c:v>
                </c:pt>
                <c:pt idx="16">
                  <c:v>2022</c:v>
                </c:pt>
                <c:pt idx="17">
                  <c:v>2023</c:v>
                </c:pt>
              </c:numCache>
            </c:numRef>
          </c:cat>
          <c:val>
            <c:numRef>
              <c:f>'PodílVŠna20-24'!$B$29:$S$29</c:f>
              <c:numCache>
                <c:formatCode>0.0</c:formatCode>
                <c:ptCount val="18"/>
                <c:pt idx="0">
                  <c:v>39.957488935476363</c:v>
                </c:pt>
                <c:pt idx="1">
                  <c:v>43.543785839840936</c:v>
                </c:pt>
                <c:pt idx="2">
                  <c:v>45.51597398925643</c:v>
                </c:pt>
                <c:pt idx="3">
                  <c:v>48.889143708969982</c:v>
                </c:pt>
                <c:pt idx="4">
                  <c:v>50.53069295414231</c:v>
                </c:pt>
                <c:pt idx="5">
                  <c:v>51.435790725326989</c:v>
                </c:pt>
                <c:pt idx="6">
                  <c:v>50.722248861184369</c:v>
                </c:pt>
                <c:pt idx="7">
                  <c:v>50.090013120556556</c:v>
                </c:pt>
                <c:pt idx="8">
                  <c:v>48.256124791647011</c:v>
                </c:pt>
                <c:pt idx="9">
                  <c:v>46.245203122932381</c:v>
                </c:pt>
                <c:pt idx="10">
                  <c:v>45.613603625759758</c:v>
                </c:pt>
                <c:pt idx="11">
                  <c:v>45.720845831944601</c:v>
                </c:pt>
                <c:pt idx="12">
                  <c:v>46.386476426799007</c:v>
                </c:pt>
                <c:pt idx="13">
                  <c:v>47.049264793309817</c:v>
                </c:pt>
                <c:pt idx="14">
                  <c:v>49.187384343068629</c:v>
                </c:pt>
                <c:pt idx="15">
                  <c:v>49.588427057864706</c:v>
                </c:pt>
                <c:pt idx="16">
                  <c:v>47.006046420908916</c:v>
                </c:pt>
                <c:pt idx="17">
                  <c:v>47.746302527584319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5A33-449B-87D3-2D9275615668}"/>
            </c:ext>
          </c:extLst>
        </c:ser>
        <c:ser>
          <c:idx val="9"/>
          <c:order val="10"/>
          <c:tx>
            <c:strRef>
              <c:f>'PodílVŠna20-24'!$A$30</c:f>
              <c:strCache>
                <c:ptCount val="1"/>
                <c:pt idx="0">
                  <c:v>Kraj Vysočina</c:v>
                </c:pt>
              </c:strCache>
            </c:strRef>
          </c:tx>
          <c:spPr>
            <a:ln w="19050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'PodílVŠna20-24'!$B$20:$S$20</c:f>
              <c:numCache>
                <c:formatCode>General</c:formatCode>
                <c:ptCount val="18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  <c:pt idx="11">
                  <c:v>2017</c:v>
                </c:pt>
                <c:pt idx="12">
                  <c:v>2018</c:v>
                </c:pt>
                <c:pt idx="13">
                  <c:v>2019</c:v>
                </c:pt>
                <c:pt idx="14">
                  <c:v>2020</c:v>
                </c:pt>
                <c:pt idx="15">
                  <c:v>2021</c:v>
                </c:pt>
                <c:pt idx="16">
                  <c:v>2022</c:v>
                </c:pt>
                <c:pt idx="17">
                  <c:v>2023</c:v>
                </c:pt>
              </c:numCache>
            </c:numRef>
          </c:cat>
          <c:val>
            <c:numRef>
              <c:f>'PodílVŠna20-24'!$B$30:$S$30</c:f>
              <c:numCache>
                <c:formatCode>0.0</c:formatCode>
                <c:ptCount val="18"/>
                <c:pt idx="0">
                  <c:v>40.170681348933243</c:v>
                </c:pt>
                <c:pt idx="1">
                  <c:v>44.712435593928426</c:v>
                </c:pt>
                <c:pt idx="2">
                  <c:v>48.319047088945787</c:v>
                </c:pt>
                <c:pt idx="3">
                  <c:v>51.527494908350299</c:v>
                </c:pt>
                <c:pt idx="4">
                  <c:v>53.507042655924117</c:v>
                </c:pt>
                <c:pt idx="5">
                  <c:v>54.984964820599657</c:v>
                </c:pt>
                <c:pt idx="6">
                  <c:v>53.530483861485102</c:v>
                </c:pt>
                <c:pt idx="7">
                  <c:v>52.282799440825677</c:v>
                </c:pt>
                <c:pt idx="8">
                  <c:v>50.282935184901966</c:v>
                </c:pt>
                <c:pt idx="9">
                  <c:v>49.596630487607321</c:v>
                </c:pt>
                <c:pt idx="10">
                  <c:v>50.003449465332871</c:v>
                </c:pt>
                <c:pt idx="11">
                  <c:v>50.380262726974998</c:v>
                </c:pt>
                <c:pt idx="12">
                  <c:v>51.136890951276101</c:v>
                </c:pt>
                <c:pt idx="13">
                  <c:v>52.53956718346253</c:v>
                </c:pt>
                <c:pt idx="14">
                  <c:v>53.830279016014529</c:v>
                </c:pt>
                <c:pt idx="15">
                  <c:v>54.336060415355568</c:v>
                </c:pt>
                <c:pt idx="16">
                  <c:v>51.693913327082228</c:v>
                </c:pt>
                <c:pt idx="17">
                  <c:v>51.68931251267491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5A33-449B-87D3-2D9275615668}"/>
            </c:ext>
          </c:extLst>
        </c:ser>
        <c:ser>
          <c:idx val="10"/>
          <c:order val="11"/>
          <c:tx>
            <c:strRef>
              <c:f>'PodílVŠna20-24'!$A$31</c:f>
              <c:strCache>
                <c:ptCount val="1"/>
                <c:pt idx="0">
                  <c:v>Jihomoravský kraj</c:v>
                </c:pt>
              </c:strCache>
            </c:strRef>
          </c:tx>
          <c:spPr>
            <a:ln w="19050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'PodílVŠna20-24'!$B$20:$S$20</c:f>
              <c:numCache>
                <c:formatCode>General</c:formatCode>
                <c:ptCount val="18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  <c:pt idx="11">
                  <c:v>2017</c:v>
                </c:pt>
                <c:pt idx="12">
                  <c:v>2018</c:v>
                </c:pt>
                <c:pt idx="13">
                  <c:v>2019</c:v>
                </c:pt>
                <c:pt idx="14">
                  <c:v>2020</c:v>
                </c:pt>
                <c:pt idx="15">
                  <c:v>2021</c:v>
                </c:pt>
                <c:pt idx="16">
                  <c:v>2022</c:v>
                </c:pt>
                <c:pt idx="17">
                  <c:v>2023</c:v>
                </c:pt>
              </c:numCache>
            </c:numRef>
          </c:cat>
          <c:val>
            <c:numRef>
              <c:f>'PodílVŠna20-24'!$B$31:$S$31</c:f>
              <c:numCache>
                <c:formatCode>0.0</c:formatCode>
                <c:ptCount val="18"/>
                <c:pt idx="0">
                  <c:v>44.978188684159129</c:v>
                </c:pt>
                <c:pt idx="1">
                  <c:v>48.226710097719874</c:v>
                </c:pt>
                <c:pt idx="2">
                  <c:v>51.079634464751955</c:v>
                </c:pt>
                <c:pt idx="3">
                  <c:v>53.596859957832201</c:v>
                </c:pt>
                <c:pt idx="4">
                  <c:v>54.45076267989004</c:v>
                </c:pt>
                <c:pt idx="5">
                  <c:v>53.980952380952388</c:v>
                </c:pt>
                <c:pt idx="6">
                  <c:v>52.790355211186188</c:v>
                </c:pt>
                <c:pt idx="7">
                  <c:v>51.252077484951329</c:v>
                </c:pt>
                <c:pt idx="8">
                  <c:v>49.636859812004566</c:v>
                </c:pt>
                <c:pt idx="9">
                  <c:v>49.160151478133393</c:v>
                </c:pt>
                <c:pt idx="10">
                  <c:v>49.318956657912338</c:v>
                </c:pt>
                <c:pt idx="11">
                  <c:v>49.644861755942074</c:v>
                </c:pt>
                <c:pt idx="12">
                  <c:v>51.590812341520298</c:v>
                </c:pt>
                <c:pt idx="13">
                  <c:v>52.748056346701567</c:v>
                </c:pt>
                <c:pt idx="14">
                  <c:v>55.022541423525048</c:v>
                </c:pt>
                <c:pt idx="15">
                  <c:v>53.940991741945489</c:v>
                </c:pt>
                <c:pt idx="16">
                  <c:v>50.909688733011841</c:v>
                </c:pt>
                <c:pt idx="17">
                  <c:v>50.872046222921853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5A33-449B-87D3-2D9275615668}"/>
            </c:ext>
          </c:extLst>
        </c:ser>
        <c:ser>
          <c:idx val="11"/>
          <c:order val="12"/>
          <c:tx>
            <c:strRef>
              <c:f>'PodílVŠna20-24'!$A$32</c:f>
              <c:strCache>
                <c:ptCount val="1"/>
                <c:pt idx="0">
                  <c:v>Olomoucký kraj</c:v>
                </c:pt>
              </c:strCache>
            </c:strRef>
          </c:tx>
          <c:spPr>
            <a:ln w="19050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'PodílVŠna20-24'!$B$20:$S$20</c:f>
              <c:numCache>
                <c:formatCode>General</c:formatCode>
                <c:ptCount val="18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  <c:pt idx="11">
                  <c:v>2017</c:v>
                </c:pt>
                <c:pt idx="12">
                  <c:v>2018</c:v>
                </c:pt>
                <c:pt idx="13">
                  <c:v>2019</c:v>
                </c:pt>
                <c:pt idx="14">
                  <c:v>2020</c:v>
                </c:pt>
                <c:pt idx="15">
                  <c:v>2021</c:v>
                </c:pt>
                <c:pt idx="16">
                  <c:v>2022</c:v>
                </c:pt>
                <c:pt idx="17">
                  <c:v>2023</c:v>
                </c:pt>
              </c:numCache>
            </c:numRef>
          </c:cat>
          <c:val>
            <c:numRef>
              <c:f>'PodílVŠna20-24'!$B$32:$S$32</c:f>
              <c:numCache>
                <c:formatCode>0.0</c:formatCode>
                <c:ptCount val="18"/>
                <c:pt idx="0">
                  <c:v>42.796822933308988</c:v>
                </c:pt>
                <c:pt idx="1">
                  <c:v>47.259755454107498</c:v>
                </c:pt>
                <c:pt idx="2">
                  <c:v>50.41634080139854</c:v>
                </c:pt>
                <c:pt idx="3">
                  <c:v>53.547504809586719</c:v>
                </c:pt>
                <c:pt idx="4">
                  <c:v>54.944952198405836</c:v>
                </c:pt>
                <c:pt idx="5">
                  <c:v>54.748126363722605</c:v>
                </c:pt>
                <c:pt idx="6">
                  <c:v>52.957868410927276</c:v>
                </c:pt>
                <c:pt idx="7">
                  <c:v>51.580842458320994</c:v>
                </c:pt>
                <c:pt idx="8">
                  <c:v>50.368550368550366</c:v>
                </c:pt>
                <c:pt idx="9">
                  <c:v>49.716772022001479</c:v>
                </c:pt>
                <c:pt idx="10">
                  <c:v>50.510204081632651</c:v>
                </c:pt>
                <c:pt idx="11">
                  <c:v>51.203418588575374</c:v>
                </c:pt>
                <c:pt idx="12">
                  <c:v>51.929695592608681</c:v>
                </c:pt>
                <c:pt idx="13">
                  <c:v>53.619610570236439</c:v>
                </c:pt>
                <c:pt idx="14">
                  <c:v>56.568336162988118</c:v>
                </c:pt>
                <c:pt idx="15">
                  <c:v>56.805846252084145</c:v>
                </c:pt>
                <c:pt idx="16">
                  <c:v>54.691059716948565</c:v>
                </c:pt>
                <c:pt idx="17">
                  <c:v>54.322717331875339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5A33-449B-87D3-2D9275615668}"/>
            </c:ext>
          </c:extLst>
        </c:ser>
        <c:ser>
          <c:idx val="12"/>
          <c:order val="13"/>
          <c:tx>
            <c:strRef>
              <c:f>'PodílVŠna20-24'!$A$33</c:f>
              <c:strCache>
                <c:ptCount val="1"/>
                <c:pt idx="0">
                  <c:v>Zlínský kraj</c:v>
                </c:pt>
              </c:strCache>
            </c:strRef>
          </c:tx>
          <c:spPr>
            <a:ln w="1905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'PodílVŠna20-24'!$B$20:$S$20</c:f>
              <c:numCache>
                <c:formatCode>General</c:formatCode>
                <c:ptCount val="18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  <c:pt idx="11">
                  <c:v>2017</c:v>
                </c:pt>
                <c:pt idx="12">
                  <c:v>2018</c:v>
                </c:pt>
                <c:pt idx="13">
                  <c:v>2019</c:v>
                </c:pt>
                <c:pt idx="14">
                  <c:v>2020</c:v>
                </c:pt>
                <c:pt idx="15">
                  <c:v>2021</c:v>
                </c:pt>
                <c:pt idx="16">
                  <c:v>2022</c:v>
                </c:pt>
                <c:pt idx="17">
                  <c:v>2023</c:v>
                </c:pt>
              </c:numCache>
            </c:numRef>
          </c:cat>
          <c:val>
            <c:numRef>
              <c:f>'PodílVŠna20-24'!$B$33:$S$33</c:f>
              <c:numCache>
                <c:formatCode>0.0</c:formatCode>
                <c:ptCount val="18"/>
                <c:pt idx="0">
                  <c:v>47.652770679710891</c:v>
                </c:pt>
                <c:pt idx="1">
                  <c:v>52.065262795783475</c:v>
                </c:pt>
                <c:pt idx="2">
                  <c:v>55.382188370430626</c:v>
                </c:pt>
                <c:pt idx="3">
                  <c:v>59.317953861584748</c:v>
                </c:pt>
                <c:pt idx="4">
                  <c:v>60.065009268899672</c:v>
                </c:pt>
                <c:pt idx="5">
                  <c:v>59.573535478547853</c:v>
                </c:pt>
                <c:pt idx="6">
                  <c:v>58.565778790497887</c:v>
                </c:pt>
                <c:pt idx="7">
                  <c:v>57.160841033882413</c:v>
                </c:pt>
                <c:pt idx="8">
                  <c:v>55.09441275818152</c:v>
                </c:pt>
                <c:pt idx="9">
                  <c:v>54.941221306909796</c:v>
                </c:pt>
                <c:pt idx="10">
                  <c:v>55.297353694394381</c:v>
                </c:pt>
                <c:pt idx="11">
                  <c:v>55.325914149443555</c:v>
                </c:pt>
                <c:pt idx="12">
                  <c:v>56.084218103293146</c:v>
                </c:pt>
                <c:pt idx="13">
                  <c:v>56.557989979810067</c:v>
                </c:pt>
                <c:pt idx="14">
                  <c:v>59.02959838899654</c:v>
                </c:pt>
                <c:pt idx="15">
                  <c:v>58.960949727067977</c:v>
                </c:pt>
                <c:pt idx="16">
                  <c:v>56.079358628588317</c:v>
                </c:pt>
                <c:pt idx="17">
                  <c:v>55.450027609055773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D-5A33-449B-87D3-2D9275615668}"/>
            </c:ext>
          </c:extLst>
        </c:ser>
        <c:ser>
          <c:idx val="13"/>
          <c:order val="14"/>
          <c:tx>
            <c:strRef>
              <c:f>'PodílVŠna20-24'!$A$34</c:f>
              <c:strCache>
                <c:ptCount val="1"/>
                <c:pt idx="0">
                  <c:v>Moravskoslezský kraj</c:v>
                </c:pt>
              </c:strCache>
            </c:strRef>
          </c:tx>
          <c:spPr>
            <a:ln w="19050" cap="rnd">
              <a:solidFill>
                <a:schemeClr val="accent4">
                  <a:lumMod val="75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'PodílVŠna20-24'!$B$20:$S$20</c:f>
              <c:numCache>
                <c:formatCode>General</c:formatCode>
                <c:ptCount val="18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  <c:pt idx="11">
                  <c:v>2017</c:v>
                </c:pt>
                <c:pt idx="12">
                  <c:v>2018</c:v>
                </c:pt>
                <c:pt idx="13">
                  <c:v>2019</c:v>
                </c:pt>
                <c:pt idx="14">
                  <c:v>2020</c:v>
                </c:pt>
                <c:pt idx="15">
                  <c:v>2021</c:v>
                </c:pt>
                <c:pt idx="16">
                  <c:v>2022</c:v>
                </c:pt>
                <c:pt idx="17">
                  <c:v>2023</c:v>
                </c:pt>
              </c:numCache>
            </c:numRef>
          </c:cat>
          <c:val>
            <c:numRef>
              <c:f>'PodílVŠna20-24'!$B$34:$S$34</c:f>
              <c:numCache>
                <c:formatCode>0.0</c:formatCode>
                <c:ptCount val="18"/>
                <c:pt idx="0">
                  <c:v>42.813052158149567</c:v>
                </c:pt>
                <c:pt idx="1">
                  <c:v>46.741736203955561</c:v>
                </c:pt>
                <c:pt idx="2">
                  <c:v>49.56558617211499</c:v>
                </c:pt>
                <c:pt idx="3">
                  <c:v>53.319134239005294</c:v>
                </c:pt>
                <c:pt idx="4">
                  <c:v>54.317664591107054</c:v>
                </c:pt>
                <c:pt idx="5">
                  <c:v>54.145740547711554</c:v>
                </c:pt>
                <c:pt idx="6">
                  <c:v>52.946426417734038</c:v>
                </c:pt>
                <c:pt idx="7">
                  <c:v>52.656591224935475</c:v>
                </c:pt>
                <c:pt idx="8">
                  <c:v>50.382697662371299</c:v>
                </c:pt>
                <c:pt idx="9">
                  <c:v>49.611651829597534</c:v>
                </c:pt>
                <c:pt idx="10">
                  <c:v>49.572929377101872</c:v>
                </c:pt>
                <c:pt idx="11">
                  <c:v>49.896161955642924</c:v>
                </c:pt>
                <c:pt idx="12">
                  <c:v>50.669820086155923</c:v>
                </c:pt>
                <c:pt idx="13">
                  <c:v>52.277856135401976</c:v>
                </c:pt>
                <c:pt idx="14">
                  <c:v>55.359038485759001</c:v>
                </c:pt>
                <c:pt idx="15">
                  <c:v>56.193358983242469</c:v>
                </c:pt>
                <c:pt idx="16">
                  <c:v>54.304221017410129</c:v>
                </c:pt>
                <c:pt idx="17">
                  <c:v>53.956490979837277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E-5A33-449B-87D3-2D92756156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2692736"/>
        <c:axId val="122694656"/>
      </c:lineChart>
      <c:catAx>
        <c:axId val="122692736"/>
        <c:scaling>
          <c:orientation val="minMax"/>
        </c:scaling>
        <c:delete val="0"/>
        <c:axPos val="b"/>
        <c:minorGridlines>
          <c:spPr>
            <a:ln w="9525" cap="flat" cmpd="sng" algn="ctr">
              <a:solidFill>
                <a:schemeClr val="bg2">
                  <a:lumMod val="90000"/>
                </a:schemeClr>
              </a:solidFill>
              <a:round/>
            </a:ln>
            <a:effectLst/>
          </c:spPr>
        </c:minorGridlines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50000"/>
                <a:lumOff val="50000"/>
              </a:schemeClr>
            </a:solidFill>
            <a:round/>
          </a:ln>
          <a:effectLst/>
        </c:spPr>
        <c:txPr>
          <a:bodyPr rot="-2700000" spcFirstLastPara="1" vertOverflow="ellipsis" wrap="square" anchor="ctr" anchorCtr="1"/>
          <a:lstStyle/>
          <a:p>
            <a:pPr>
              <a:defRPr sz="12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cs-CZ"/>
          </a:p>
        </c:txPr>
        <c:crossAx val="122694656"/>
        <c:crosses val="autoZero"/>
        <c:auto val="1"/>
        <c:lblAlgn val="ctr"/>
        <c:lblOffset val="100"/>
        <c:tickLblSkip val="1"/>
        <c:tickMarkSkip val="6"/>
        <c:noMultiLvlLbl val="0"/>
      </c:catAx>
      <c:valAx>
        <c:axId val="122694656"/>
        <c:scaling>
          <c:orientation val="minMax"/>
          <c:max val="70"/>
          <c:min val="2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/>
                  <a:t>podíl studentů (v %)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cs-CZ"/>
            </a:p>
          </c:txPr>
        </c:title>
        <c:numFmt formatCode="0" sourceLinked="0"/>
        <c:majorTickMark val="none"/>
        <c:minorTickMark val="none"/>
        <c:tickLblPos val="nextTo"/>
        <c:spPr>
          <a:noFill/>
          <a:ln>
            <a:solidFill>
              <a:schemeClr val="tx1">
                <a:lumMod val="50000"/>
                <a:lumOff val="50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cs-CZ"/>
          </a:p>
        </c:txPr>
        <c:crossAx val="122692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71986713150230952"/>
          <c:y val="0.10183177228064054"/>
          <c:w val="0.27769086982208407"/>
          <c:h val="0.7824710308054351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cs-CZ"/>
        </a:p>
      </c:txPr>
    </c:legend>
    <c:plotVisOnly val="1"/>
    <c:dispBlanksAs val="gap"/>
    <c:showDLblsOverMax val="0"/>
    <c:extLst/>
  </c:chart>
  <c:spPr>
    <a:noFill/>
    <a:ln>
      <a:solidFill>
        <a:sysClr val="window" lastClr="FFFFFF">
          <a:lumMod val="75000"/>
        </a:sysClr>
      </a:solidFill>
    </a:ln>
    <a:effectLst/>
  </c:spPr>
  <c:txPr>
    <a:bodyPr/>
    <a:lstStyle/>
    <a:p>
      <a:pPr>
        <a:defRPr sz="1200"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cs-CZ"/>
    </a:p>
  </c:txPr>
  <c:externalData r:id="rId4">
    <c:autoUpdate val="0"/>
  </c:externalData>
  <c:userShapes r:id="rId5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1" i="0" u="none" strike="noStrike" kern="1200" spc="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cs-CZ" b="1"/>
              <a:t>Vývoj počtu studentů fakult VŠ v Plzni</a:t>
            </a:r>
          </a:p>
        </c:rich>
      </c:tx>
      <c:layout>
        <c:manualLayout>
          <c:xMode val="edge"/>
          <c:yMode val="edge"/>
          <c:x val="0.25269905341421767"/>
          <c:y val="1.236475441358448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1" i="0" u="none" strike="noStrike" kern="1200" spc="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cs-CZ"/>
        </a:p>
      </c:txPr>
    </c:title>
    <c:autoTitleDeleted val="0"/>
    <c:plotArea>
      <c:layout>
        <c:manualLayout>
          <c:layoutTarget val="inner"/>
          <c:xMode val="edge"/>
          <c:yMode val="edge"/>
          <c:x val="0.11278327911644601"/>
          <c:y val="8.9225495799066579E-2"/>
          <c:w val="0.57962858136323336"/>
          <c:h val="0.79257264455485099"/>
        </c:manualLayout>
      </c:layout>
      <c:lineChart>
        <c:grouping val="standard"/>
        <c:varyColors val="0"/>
        <c:ser>
          <c:idx val="0"/>
          <c:order val="0"/>
          <c:tx>
            <c:strRef>
              <c:f>'FakultyPlzeň-Celk'!$B$3</c:f>
              <c:strCache>
                <c:ptCount val="1"/>
                <c:pt idx="0">
                  <c:v>Lékařská fakulta v Plzni UK</c:v>
                </c:pt>
              </c:strCache>
            </c:strRef>
          </c:tx>
          <c:spPr>
            <a:ln w="19050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cat>
            <c:strRef>
              <c:f>'FakultyPlzeň-Celk'!$C$2:$U$2</c:f>
              <c:strCache>
                <c:ptCount val="19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  <c:pt idx="11">
                  <c:v>2017</c:v>
                </c:pt>
                <c:pt idx="12">
                  <c:v>2018</c:v>
                </c:pt>
                <c:pt idx="13">
                  <c:v>2019</c:v>
                </c:pt>
                <c:pt idx="14">
                  <c:v>2020</c:v>
                </c:pt>
                <c:pt idx="15">
                  <c:v>2021</c:v>
                </c:pt>
                <c:pt idx="16">
                  <c:v>2022</c:v>
                </c:pt>
                <c:pt idx="17">
                  <c:v>2023</c:v>
                </c:pt>
                <c:pt idx="18">
                  <c:v>2024</c:v>
                </c:pt>
              </c:strCache>
            </c:strRef>
          </c:cat>
          <c:val>
            <c:numRef>
              <c:f>'FakultyPlzeň-Celk'!$C$3:$U$3</c:f>
              <c:numCache>
                <c:formatCode>#,##0</c:formatCode>
                <c:ptCount val="19"/>
                <c:pt idx="0">
                  <c:v>1876</c:v>
                </c:pt>
                <c:pt idx="1">
                  <c:v>1965</c:v>
                </c:pt>
                <c:pt idx="2">
                  <c:v>2022</c:v>
                </c:pt>
                <c:pt idx="3">
                  <c:v>2022</c:v>
                </c:pt>
                <c:pt idx="4">
                  <c:v>1999</c:v>
                </c:pt>
                <c:pt idx="5">
                  <c:v>2029</c:v>
                </c:pt>
                <c:pt idx="6">
                  <c:v>1954</c:v>
                </c:pt>
                <c:pt idx="7">
                  <c:v>1959</c:v>
                </c:pt>
                <c:pt idx="8">
                  <c:v>2002</c:v>
                </c:pt>
                <c:pt idx="9">
                  <c:v>2063</c:v>
                </c:pt>
                <c:pt idx="10">
                  <c:v>2049</c:v>
                </c:pt>
                <c:pt idx="11">
                  <c:v>2032</c:v>
                </c:pt>
                <c:pt idx="12">
                  <c:v>2061</c:v>
                </c:pt>
                <c:pt idx="13">
                  <c:v>2141</c:v>
                </c:pt>
                <c:pt idx="14">
                  <c:v>2262</c:v>
                </c:pt>
                <c:pt idx="15">
                  <c:v>2325</c:v>
                </c:pt>
                <c:pt idx="16">
                  <c:v>2343</c:v>
                </c:pt>
                <c:pt idx="17">
                  <c:v>2495</c:v>
                </c:pt>
                <c:pt idx="18">
                  <c:v>2559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513-4BAD-A08C-C1EFE718DF6B}"/>
            </c:ext>
          </c:extLst>
        </c:ser>
        <c:ser>
          <c:idx val="1"/>
          <c:order val="1"/>
          <c:tx>
            <c:strRef>
              <c:f>'FakultyPlzeň-Celk'!$B$4</c:f>
              <c:strCache>
                <c:ptCount val="1"/>
                <c:pt idx="0">
                  <c:v>Fakulta pedagogická</c:v>
                </c:pt>
              </c:strCache>
            </c:strRef>
          </c:tx>
          <c:spPr>
            <a:ln w="19050" cap="rnd">
              <a:solidFill>
                <a:schemeClr val="tx2">
                  <a:lumMod val="40000"/>
                  <a:lumOff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'FakultyPlzeň-Celk'!$C$2:$U$2</c:f>
              <c:strCache>
                <c:ptCount val="19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  <c:pt idx="11">
                  <c:v>2017</c:v>
                </c:pt>
                <c:pt idx="12">
                  <c:v>2018</c:v>
                </c:pt>
                <c:pt idx="13">
                  <c:v>2019</c:v>
                </c:pt>
                <c:pt idx="14">
                  <c:v>2020</c:v>
                </c:pt>
                <c:pt idx="15">
                  <c:v>2021</c:v>
                </c:pt>
                <c:pt idx="16">
                  <c:v>2022</c:v>
                </c:pt>
                <c:pt idx="17">
                  <c:v>2023</c:v>
                </c:pt>
                <c:pt idx="18">
                  <c:v>2024</c:v>
                </c:pt>
              </c:strCache>
            </c:strRef>
          </c:cat>
          <c:val>
            <c:numRef>
              <c:f>'FakultyPlzeň-Celk'!$C$4:$U$4</c:f>
              <c:numCache>
                <c:formatCode>#,##0</c:formatCode>
                <c:ptCount val="19"/>
                <c:pt idx="0">
                  <c:v>3263</c:v>
                </c:pt>
                <c:pt idx="1">
                  <c:v>3474</c:v>
                </c:pt>
                <c:pt idx="2">
                  <c:v>3553</c:v>
                </c:pt>
                <c:pt idx="3">
                  <c:v>3450</c:v>
                </c:pt>
                <c:pt idx="4">
                  <c:v>2797</c:v>
                </c:pt>
                <c:pt idx="5">
                  <c:v>2670</c:v>
                </c:pt>
                <c:pt idx="6">
                  <c:v>2508</c:v>
                </c:pt>
                <c:pt idx="7">
                  <c:v>2371</c:v>
                </c:pt>
                <c:pt idx="8">
                  <c:v>2149</c:v>
                </c:pt>
                <c:pt idx="9">
                  <c:v>1995</c:v>
                </c:pt>
                <c:pt idx="10">
                  <c:v>1881</c:v>
                </c:pt>
                <c:pt idx="11">
                  <c:v>1843</c:v>
                </c:pt>
                <c:pt idx="12">
                  <c:v>1824</c:v>
                </c:pt>
                <c:pt idx="13">
                  <c:v>1888</c:v>
                </c:pt>
                <c:pt idx="14">
                  <c:v>1981</c:v>
                </c:pt>
                <c:pt idx="15">
                  <c:v>2092</c:v>
                </c:pt>
                <c:pt idx="16">
                  <c:v>2124</c:v>
                </c:pt>
                <c:pt idx="17">
                  <c:v>2161</c:v>
                </c:pt>
                <c:pt idx="18">
                  <c:v>2233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513-4BAD-A08C-C1EFE718DF6B}"/>
            </c:ext>
          </c:extLst>
        </c:ser>
        <c:ser>
          <c:idx val="2"/>
          <c:order val="2"/>
          <c:tx>
            <c:strRef>
              <c:f>'FakultyPlzeň-Celk'!$B$5</c:f>
              <c:strCache>
                <c:ptCount val="1"/>
                <c:pt idx="0">
                  <c:v>Fakulta ekonomická</c:v>
                </c:pt>
              </c:strCache>
            </c:strRef>
          </c:tx>
          <c:spPr>
            <a:ln w="19050" cap="rnd">
              <a:solidFill>
                <a:srgbClr val="92D050"/>
              </a:solidFill>
              <a:round/>
            </a:ln>
            <a:effectLst/>
          </c:spPr>
          <c:marker>
            <c:symbol val="none"/>
          </c:marker>
          <c:cat>
            <c:strRef>
              <c:f>'FakultyPlzeň-Celk'!$C$2:$U$2</c:f>
              <c:strCache>
                <c:ptCount val="19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  <c:pt idx="11">
                  <c:v>2017</c:v>
                </c:pt>
                <c:pt idx="12">
                  <c:v>2018</c:v>
                </c:pt>
                <c:pt idx="13">
                  <c:v>2019</c:v>
                </c:pt>
                <c:pt idx="14">
                  <c:v>2020</c:v>
                </c:pt>
                <c:pt idx="15">
                  <c:v>2021</c:v>
                </c:pt>
                <c:pt idx="16">
                  <c:v>2022</c:v>
                </c:pt>
                <c:pt idx="17">
                  <c:v>2023</c:v>
                </c:pt>
                <c:pt idx="18">
                  <c:v>2024</c:v>
                </c:pt>
              </c:strCache>
            </c:strRef>
          </c:cat>
          <c:val>
            <c:numRef>
              <c:f>'FakultyPlzeň-Celk'!$C$5:$U$5</c:f>
              <c:numCache>
                <c:formatCode>#,##0</c:formatCode>
                <c:ptCount val="19"/>
                <c:pt idx="0">
                  <c:v>2186</c:v>
                </c:pt>
                <c:pt idx="1">
                  <c:v>2341</c:v>
                </c:pt>
                <c:pt idx="2">
                  <c:v>2287</c:v>
                </c:pt>
                <c:pt idx="3">
                  <c:v>2376</c:v>
                </c:pt>
                <c:pt idx="4">
                  <c:v>2247</c:v>
                </c:pt>
                <c:pt idx="5">
                  <c:v>2295</c:v>
                </c:pt>
                <c:pt idx="6">
                  <c:v>2116</c:v>
                </c:pt>
                <c:pt idx="7">
                  <c:v>1712</c:v>
                </c:pt>
                <c:pt idx="8">
                  <c:v>1540</c:v>
                </c:pt>
                <c:pt idx="9">
                  <c:v>1461</c:v>
                </c:pt>
                <c:pt idx="10">
                  <c:v>1431</c:v>
                </c:pt>
                <c:pt idx="11">
                  <c:v>1432</c:v>
                </c:pt>
                <c:pt idx="12">
                  <c:v>1447</c:v>
                </c:pt>
                <c:pt idx="13">
                  <c:v>1577</c:v>
                </c:pt>
                <c:pt idx="14">
                  <c:v>1607</c:v>
                </c:pt>
                <c:pt idx="15">
                  <c:v>1745</c:v>
                </c:pt>
                <c:pt idx="16">
                  <c:v>1661</c:v>
                </c:pt>
                <c:pt idx="17">
                  <c:v>1697</c:v>
                </c:pt>
                <c:pt idx="18">
                  <c:v>1901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513-4BAD-A08C-C1EFE718DF6B}"/>
            </c:ext>
          </c:extLst>
        </c:ser>
        <c:ser>
          <c:idx val="3"/>
          <c:order val="3"/>
          <c:tx>
            <c:strRef>
              <c:f>'FakultyPlzeň-Celk'!$B$6</c:f>
              <c:strCache>
                <c:ptCount val="1"/>
                <c:pt idx="0">
                  <c:v>Fakulta právnická</c:v>
                </c:pt>
              </c:strCache>
            </c:strRef>
          </c:tx>
          <c:spPr>
            <a:ln w="19050" cap="rnd">
              <a:solidFill>
                <a:srgbClr val="FFC000"/>
              </a:solidFill>
              <a:round/>
            </a:ln>
            <a:effectLst/>
          </c:spPr>
          <c:marker>
            <c:symbol val="none"/>
          </c:marker>
          <c:cat>
            <c:strRef>
              <c:f>'FakultyPlzeň-Celk'!$C$2:$U$2</c:f>
              <c:strCache>
                <c:ptCount val="19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  <c:pt idx="11">
                  <c:v>2017</c:v>
                </c:pt>
                <c:pt idx="12">
                  <c:v>2018</c:v>
                </c:pt>
                <c:pt idx="13">
                  <c:v>2019</c:v>
                </c:pt>
                <c:pt idx="14">
                  <c:v>2020</c:v>
                </c:pt>
                <c:pt idx="15">
                  <c:v>2021</c:v>
                </c:pt>
                <c:pt idx="16">
                  <c:v>2022</c:v>
                </c:pt>
                <c:pt idx="17">
                  <c:v>2023</c:v>
                </c:pt>
                <c:pt idx="18">
                  <c:v>2024</c:v>
                </c:pt>
              </c:strCache>
            </c:strRef>
          </c:cat>
          <c:val>
            <c:numRef>
              <c:f>'FakultyPlzeň-Celk'!$C$6:$U$6</c:f>
              <c:numCache>
                <c:formatCode>#,##0</c:formatCode>
                <c:ptCount val="19"/>
                <c:pt idx="0">
                  <c:v>2700</c:v>
                </c:pt>
                <c:pt idx="1">
                  <c:v>2723</c:v>
                </c:pt>
                <c:pt idx="2">
                  <c:v>2848</c:v>
                </c:pt>
                <c:pt idx="3">
                  <c:v>2805</c:v>
                </c:pt>
                <c:pt idx="4">
                  <c:v>2100</c:v>
                </c:pt>
                <c:pt idx="5">
                  <c:v>1760</c:v>
                </c:pt>
                <c:pt idx="6">
                  <c:v>1302</c:v>
                </c:pt>
                <c:pt idx="7">
                  <c:v>1197</c:v>
                </c:pt>
                <c:pt idx="8">
                  <c:v>1178</c:v>
                </c:pt>
                <c:pt idx="9">
                  <c:v>1150</c:v>
                </c:pt>
                <c:pt idx="10">
                  <c:v>1194</c:v>
                </c:pt>
                <c:pt idx="11">
                  <c:v>1362</c:v>
                </c:pt>
                <c:pt idx="12">
                  <c:v>1488</c:v>
                </c:pt>
                <c:pt idx="13">
                  <c:v>1526</c:v>
                </c:pt>
                <c:pt idx="14">
                  <c:v>1592</c:v>
                </c:pt>
                <c:pt idx="15">
                  <c:v>1681</c:v>
                </c:pt>
                <c:pt idx="16">
                  <c:v>1675</c:v>
                </c:pt>
                <c:pt idx="17">
                  <c:v>1778</c:v>
                </c:pt>
                <c:pt idx="18">
                  <c:v>1868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513-4BAD-A08C-C1EFE718DF6B}"/>
            </c:ext>
          </c:extLst>
        </c:ser>
        <c:ser>
          <c:idx val="4"/>
          <c:order val="4"/>
          <c:tx>
            <c:strRef>
              <c:f>'FakultyPlzeň-Celk'!$B$7</c:f>
              <c:strCache>
                <c:ptCount val="1"/>
                <c:pt idx="0">
                  <c:v>Filozofická fakulta</c:v>
                </c:pt>
              </c:strCache>
            </c:strRef>
          </c:tx>
          <c:spPr>
            <a:ln w="19050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'FakultyPlzeň-Celk'!$C$2:$U$2</c:f>
              <c:strCache>
                <c:ptCount val="19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  <c:pt idx="11">
                  <c:v>2017</c:v>
                </c:pt>
                <c:pt idx="12">
                  <c:v>2018</c:v>
                </c:pt>
                <c:pt idx="13">
                  <c:v>2019</c:v>
                </c:pt>
                <c:pt idx="14">
                  <c:v>2020</c:v>
                </c:pt>
                <c:pt idx="15">
                  <c:v>2021</c:v>
                </c:pt>
                <c:pt idx="16">
                  <c:v>2022</c:v>
                </c:pt>
                <c:pt idx="17">
                  <c:v>2023</c:v>
                </c:pt>
                <c:pt idx="18">
                  <c:v>2024</c:v>
                </c:pt>
              </c:strCache>
            </c:strRef>
          </c:cat>
          <c:val>
            <c:numRef>
              <c:f>'FakultyPlzeň-Celk'!$C$7:$U$7</c:f>
              <c:numCache>
                <c:formatCode>#,##0</c:formatCode>
                <c:ptCount val="19"/>
                <c:pt idx="0">
                  <c:v>2867</c:v>
                </c:pt>
                <c:pt idx="1">
                  <c:v>2948</c:v>
                </c:pt>
                <c:pt idx="2">
                  <c:v>3161</c:v>
                </c:pt>
                <c:pt idx="3">
                  <c:v>3064</c:v>
                </c:pt>
                <c:pt idx="4">
                  <c:v>3011</c:v>
                </c:pt>
                <c:pt idx="5">
                  <c:v>2990</c:v>
                </c:pt>
                <c:pt idx="6">
                  <c:v>2844</c:v>
                </c:pt>
                <c:pt idx="7">
                  <c:v>2395</c:v>
                </c:pt>
                <c:pt idx="8">
                  <c:v>2139</c:v>
                </c:pt>
                <c:pt idx="9">
                  <c:v>1931</c:v>
                </c:pt>
                <c:pt idx="10">
                  <c:v>1805</c:v>
                </c:pt>
                <c:pt idx="11">
                  <c:v>1562</c:v>
                </c:pt>
                <c:pt idx="12">
                  <c:v>1352</c:v>
                </c:pt>
                <c:pt idx="13">
                  <c:v>1472</c:v>
                </c:pt>
                <c:pt idx="14">
                  <c:v>1509</c:v>
                </c:pt>
                <c:pt idx="15">
                  <c:v>1384</c:v>
                </c:pt>
                <c:pt idx="16">
                  <c:v>1551</c:v>
                </c:pt>
                <c:pt idx="17">
                  <c:v>1548</c:v>
                </c:pt>
                <c:pt idx="18">
                  <c:v>1574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4513-4BAD-A08C-C1EFE718DF6B}"/>
            </c:ext>
          </c:extLst>
        </c:ser>
        <c:ser>
          <c:idx val="5"/>
          <c:order val="5"/>
          <c:tx>
            <c:strRef>
              <c:f>'FakultyPlzeň-Celk'!$B$8</c:f>
              <c:strCache>
                <c:ptCount val="1"/>
                <c:pt idx="0">
                  <c:v>Fakulta aplikovaných věd</c:v>
                </c:pt>
              </c:strCache>
            </c:strRef>
          </c:tx>
          <c:spPr>
            <a:ln w="19050" cap="rnd">
              <a:solidFill>
                <a:srgbClr val="00B050"/>
              </a:solidFill>
              <a:round/>
            </a:ln>
            <a:effectLst/>
          </c:spPr>
          <c:marker>
            <c:symbol val="none"/>
          </c:marker>
          <c:cat>
            <c:strRef>
              <c:f>'FakultyPlzeň-Celk'!$C$2:$U$2</c:f>
              <c:strCache>
                <c:ptCount val="19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  <c:pt idx="11">
                  <c:v>2017</c:v>
                </c:pt>
                <c:pt idx="12">
                  <c:v>2018</c:v>
                </c:pt>
                <c:pt idx="13">
                  <c:v>2019</c:v>
                </c:pt>
                <c:pt idx="14">
                  <c:v>2020</c:v>
                </c:pt>
                <c:pt idx="15">
                  <c:v>2021</c:v>
                </c:pt>
                <c:pt idx="16">
                  <c:v>2022</c:v>
                </c:pt>
                <c:pt idx="17">
                  <c:v>2023</c:v>
                </c:pt>
                <c:pt idx="18">
                  <c:v>2024</c:v>
                </c:pt>
              </c:strCache>
            </c:strRef>
          </c:cat>
          <c:val>
            <c:numRef>
              <c:f>'FakultyPlzeň-Celk'!$C$8:$U$8</c:f>
              <c:numCache>
                <c:formatCode>#,##0</c:formatCode>
                <c:ptCount val="19"/>
                <c:pt idx="0">
                  <c:v>1490</c:v>
                </c:pt>
                <c:pt idx="1">
                  <c:v>1482</c:v>
                </c:pt>
                <c:pt idx="2">
                  <c:v>1533</c:v>
                </c:pt>
                <c:pt idx="3">
                  <c:v>1656</c:v>
                </c:pt>
                <c:pt idx="4">
                  <c:v>1581</c:v>
                </c:pt>
                <c:pt idx="5">
                  <c:v>1571</c:v>
                </c:pt>
                <c:pt idx="6">
                  <c:v>1534</c:v>
                </c:pt>
                <c:pt idx="7">
                  <c:v>1473</c:v>
                </c:pt>
                <c:pt idx="8">
                  <c:v>1381</c:v>
                </c:pt>
                <c:pt idx="9">
                  <c:v>1283</c:v>
                </c:pt>
                <c:pt idx="10">
                  <c:v>1093</c:v>
                </c:pt>
                <c:pt idx="11">
                  <c:v>1064</c:v>
                </c:pt>
                <c:pt idx="12">
                  <c:v>919</c:v>
                </c:pt>
                <c:pt idx="13">
                  <c:v>923</c:v>
                </c:pt>
                <c:pt idx="14">
                  <c:v>931</c:v>
                </c:pt>
                <c:pt idx="15">
                  <c:v>859</c:v>
                </c:pt>
                <c:pt idx="16">
                  <c:v>873</c:v>
                </c:pt>
                <c:pt idx="17">
                  <c:v>908</c:v>
                </c:pt>
                <c:pt idx="18">
                  <c:v>938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4513-4BAD-A08C-C1EFE718DF6B}"/>
            </c:ext>
          </c:extLst>
        </c:ser>
        <c:ser>
          <c:idx val="6"/>
          <c:order val="6"/>
          <c:tx>
            <c:strRef>
              <c:f>'FakultyPlzeň-Celk'!$B$9</c:f>
              <c:strCache>
                <c:ptCount val="1"/>
                <c:pt idx="0">
                  <c:v>Fakulta zdravotnických studií</c:v>
                </c:pt>
              </c:strCache>
            </c:strRef>
          </c:tx>
          <c:spPr>
            <a:ln w="19050" cap="rnd">
              <a:solidFill>
                <a:srgbClr val="C00000"/>
              </a:solidFill>
              <a:round/>
            </a:ln>
            <a:effectLst/>
          </c:spPr>
          <c:marker>
            <c:symbol val="none"/>
          </c:marker>
          <c:cat>
            <c:strRef>
              <c:f>'FakultyPlzeň-Celk'!$C$2:$U$2</c:f>
              <c:strCache>
                <c:ptCount val="19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  <c:pt idx="11">
                  <c:v>2017</c:v>
                </c:pt>
                <c:pt idx="12">
                  <c:v>2018</c:v>
                </c:pt>
                <c:pt idx="13">
                  <c:v>2019</c:v>
                </c:pt>
                <c:pt idx="14">
                  <c:v>2020</c:v>
                </c:pt>
                <c:pt idx="15">
                  <c:v>2021</c:v>
                </c:pt>
                <c:pt idx="16">
                  <c:v>2022</c:v>
                </c:pt>
                <c:pt idx="17">
                  <c:v>2023</c:v>
                </c:pt>
                <c:pt idx="18">
                  <c:v>2024</c:v>
                </c:pt>
              </c:strCache>
            </c:strRef>
          </c:cat>
          <c:val>
            <c:numRef>
              <c:f>'FakultyPlzeň-Celk'!$C$9:$U$9</c:f>
              <c:numCache>
                <c:formatCode>General</c:formatCode>
                <c:ptCount val="19"/>
                <c:pt idx="2" formatCode="#,##0">
                  <c:v>675</c:v>
                </c:pt>
                <c:pt idx="3" formatCode="#,##0">
                  <c:v>764</c:v>
                </c:pt>
                <c:pt idx="4" formatCode="#,##0">
                  <c:v>840</c:v>
                </c:pt>
                <c:pt idx="5" formatCode="#,##0">
                  <c:v>860</c:v>
                </c:pt>
                <c:pt idx="6" formatCode="#,##0">
                  <c:v>868</c:v>
                </c:pt>
                <c:pt idx="7" formatCode="#,##0">
                  <c:v>809</c:v>
                </c:pt>
                <c:pt idx="8" formatCode="#,##0">
                  <c:v>750</c:v>
                </c:pt>
                <c:pt idx="9" formatCode="#,##0">
                  <c:v>696</c:v>
                </c:pt>
                <c:pt idx="10" formatCode="#,##0">
                  <c:v>752</c:v>
                </c:pt>
                <c:pt idx="11" formatCode="#,##0">
                  <c:v>838</c:v>
                </c:pt>
                <c:pt idx="12" formatCode="#,##0">
                  <c:v>890</c:v>
                </c:pt>
                <c:pt idx="13" formatCode="#,##0">
                  <c:v>856</c:v>
                </c:pt>
                <c:pt idx="14" formatCode="#,##0">
                  <c:v>844</c:v>
                </c:pt>
                <c:pt idx="15" formatCode="#,##0">
                  <c:v>870</c:v>
                </c:pt>
                <c:pt idx="16" formatCode="#,##0">
                  <c:v>848</c:v>
                </c:pt>
                <c:pt idx="17" formatCode="#,##0">
                  <c:v>851</c:v>
                </c:pt>
                <c:pt idx="18" formatCode="#,##0">
                  <c:v>919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4513-4BAD-A08C-C1EFE718DF6B}"/>
            </c:ext>
          </c:extLst>
        </c:ser>
        <c:ser>
          <c:idx val="7"/>
          <c:order val="7"/>
          <c:tx>
            <c:strRef>
              <c:f>'FakultyPlzeň-Celk'!$B$10</c:f>
              <c:strCache>
                <c:ptCount val="1"/>
                <c:pt idx="0">
                  <c:v>Fakulta designu a umění L. Sutnara</c:v>
                </c:pt>
              </c:strCache>
            </c:strRef>
          </c:tx>
          <c:spPr>
            <a:ln w="1905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'FakultyPlzeň-Celk'!$C$2:$U$2</c:f>
              <c:strCache>
                <c:ptCount val="19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  <c:pt idx="11">
                  <c:v>2017</c:v>
                </c:pt>
                <c:pt idx="12">
                  <c:v>2018</c:v>
                </c:pt>
                <c:pt idx="13">
                  <c:v>2019</c:v>
                </c:pt>
                <c:pt idx="14">
                  <c:v>2020</c:v>
                </c:pt>
                <c:pt idx="15">
                  <c:v>2021</c:v>
                </c:pt>
                <c:pt idx="16">
                  <c:v>2022</c:v>
                </c:pt>
                <c:pt idx="17">
                  <c:v>2023</c:v>
                </c:pt>
                <c:pt idx="18">
                  <c:v>2024</c:v>
                </c:pt>
              </c:strCache>
            </c:strRef>
          </c:cat>
          <c:val>
            <c:numRef>
              <c:f>'FakultyPlzeň-Celk'!$C$10:$U$10</c:f>
              <c:numCache>
                <c:formatCode>#,##0</c:formatCode>
                <c:ptCount val="19"/>
                <c:pt idx="0">
                  <c:v>263</c:v>
                </c:pt>
                <c:pt idx="1">
                  <c:v>249</c:v>
                </c:pt>
                <c:pt idx="2">
                  <c:v>300</c:v>
                </c:pt>
                <c:pt idx="3">
                  <c:v>361</c:v>
                </c:pt>
                <c:pt idx="4">
                  <c:v>415</c:v>
                </c:pt>
                <c:pt idx="5">
                  <c:v>468</c:v>
                </c:pt>
                <c:pt idx="6">
                  <c:v>593</c:v>
                </c:pt>
                <c:pt idx="7">
                  <c:v>648</c:v>
                </c:pt>
                <c:pt idx="8">
                  <c:v>624</c:v>
                </c:pt>
                <c:pt idx="9">
                  <c:v>608</c:v>
                </c:pt>
                <c:pt idx="10">
                  <c:v>592</c:v>
                </c:pt>
                <c:pt idx="11">
                  <c:v>616</c:v>
                </c:pt>
                <c:pt idx="12">
                  <c:v>630</c:v>
                </c:pt>
                <c:pt idx="13">
                  <c:v>675</c:v>
                </c:pt>
                <c:pt idx="14">
                  <c:v>739</c:v>
                </c:pt>
                <c:pt idx="15">
                  <c:v>748</c:v>
                </c:pt>
                <c:pt idx="16">
                  <c:v>742</c:v>
                </c:pt>
                <c:pt idx="17">
                  <c:v>740</c:v>
                </c:pt>
                <c:pt idx="18">
                  <c:v>830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4513-4BAD-A08C-C1EFE718DF6B}"/>
            </c:ext>
          </c:extLst>
        </c:ser>
        <c:ser>
          <c:idx val="8"/>
          <c:order val="8"/>
          <c:tx>
            <c:strRef>
              <c:f>'FakultyPlzeň-Celk'!$B$11</c:f>
              <c:strCache>
                <c:ptCount val="1"/>
                <c:pt idx="0">
                  <c:v>Fakulta elektrotechnická</c:v>
                </c:pt>
              </c:strCache>
            </c:strRef>
          </c:tx>
          <c:spPr>
            <a:ln w="19050" cap="rnd">
              <a:solidFill>
                <a:srgbClr val="00B0F0"/>
              </a:solidFill>
              <a:round/>
            </a:ln>
            <a:effectLst/>
          </c:spPr>
          <c:marker>
            <c:symbol val="none"/>
          </c:marker>
          <c:cat>
            <c:strRef>
              <c:f>'FakultyPlzeň-Celk'!$C$2:$U$2</c:f>
              <c:strCache>
                <c:ptCount val="19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  <c:pt idx="11">
                  <c:v>2017</c:v>
                </c:pt>
                <c:pt idx="12">
                  <c:v>2018</c:v>
                </c:pt>
                <c:pt idx="13">
                  <c:v>2019</c:v>
                </c:pt>
                <c:pt idx="14">
                  <c:v>2020</c:v>
                </c:pt>
                <c:pt idx="15">
                  <c:v>2021</c:v>
                </c:pt>
                <c:pt idx="16">
                  <c:v>2022</c:v>
                </c:pt>
                <c:pt idx="17">
                  <c:v>2023</c:v>
                </c:pt>
                <c:pt idx="18">
                  <c:v>2024</c:v>
                </c:pt>
              </c:strCache>
            </c:strRef>
          </c:cat>
          <c:val>
            <c:numRef>
              <c:f>'FakultyPlzeň-Celk'!$C$11:$U$11</c:f>
              <c:numCache>
                <c:formatCode>#,##0</c:formatCode>
                <c:ptCount val="19"/>
                <c:pt idx="0">
                  <c:v>2120</c:v>
                </c:pt>
                <c:pt idx="1">
                  <c:v>2147</c:v>
                </c:pt>
                <c:pt idx="2">
                  <c:v>2181</c:v>
                </c:pt>
                <c:pt idx="3">
                  <c:v>2085</c:v>
                </c:pt>
                <c:pt idx="4">
                  <c:v>2109</c:v>
                </c:pt>
                <c:pt idx="5">
                  <c:v>1916</c:v>
                </c:pt>
                <c:pt idx="6">
                  <c:v>1780</c:v>
                </c:pt>
                <c:pt idx="7">
                  <c:v>1714</c:v>
                </c:pt>
                <c:pt idx="8">
                  <c:v>1484</c:v>
                </c:pt>
                <c:pt idx="9">
                  <c:v>1251</c:v>
                </c:pt>
                <c:pt idx="10">
                  <c:v>1017</c:v>
                </c:pt>
                <c:pt idx="11">
                  <c:v>944</c:v>
                </c:pt>
                <c:pt idx="12">
                  <c:v>879</c:v>
                </c:pt>
                <c:pt idx="13">
                  <c:v>838</c:v>
                </c:pt>
                <c:pt idx="14">
                  <c:v>834</c:v>
                </c:pt>
                <c:pt idx="15">
                  <c:v>762</c:v>
                </c:pt>
                <c:pt idx="16">
                  <c:v>821</c:v>
                </c:pt>
                <c:pt idx="17">
                  <c:v>830</c:v>
                </c:pt>
                <c:pt idx="18">
                  <c:v>789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4513-4BAD-A08C-C1EFE718DF6B}"/>
            </c:ext>
          </c:extLst>
        </c:ser>
        <c:ser>
          <c:idx val="9"/>
          <c:order val="9"/>
          <c:tx>
            <c:strRef>
              <c:f>'FakultyPlzeň-Celk'!$B$12</c:f>
              <c:strCache>
                <c:ptCount val="1"/>
                <c:pt idx="0">
                  <c:v>Fakulta strojní</c:v>
                </c:pt>
              </c:strCache>
            </c:strRef>
          </c:tx>
          <c:spPr>
            <a:ln w="19050" cap="rnd">
              <a:solidFill>
                <a:srgbClr val="0070C0"/>
              </a:solidFill>
              <a:round/>
            </a:ln>
            <a:effectLst/>
          </c:spPr>
          <c:marker>
            <c:symbol val="circle"/>
            <c:size val="4"/>
            <c:spPr>
              <a:solidFill>
                <a:srgbClr val="0070C0"/>
              </a:solidFill>
              <a:ln w="9525">
                <a:solidFill>
                  <a:srgbClr val="0070C0"/>
                </a:solidFill>
              </a:ln>
              <a:effectLst/>
            </c:spPr>
          </c:marker>
          <c:cat>
            <c:strRef>
              <c:f>'FakultyPlzeň-Celk'!$C$2:$U$2</c:f>
              <c:strCache>
                <c:ptCount val="19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  <c:pt idx="11">
                  <c:v>2017</c:v>
                </c:pt>
                <c:pt idx="12">
                  <c:v>2018</c:v>
                </c:pt>
                <c:pt idx="13">
                  <c:v>2019</c:v>
                </c:pt>
                <c:pt idx="14">
                  <c:v>2020</c:v>
                </c:pt>
                <c:pt idx="15">
                  <c:v>2021</c:v>
                </c:pt>
                <c:pt idx="16">
                  <c:v>2022</c:v>
                </c:pt>
                <c:pt idx="17">
                  <c:v>2023</c:v>
                </c:pt>
                <c:pt idx="18">
                  <c:v>2024</c:v>
                </c:pt>
              </c:strCache>
            </c:strRef>
          </c:cat>
          <c:val>
            <c:numRef>
              <c:f>'FakultyPlzeň-Celk'!$C$12:$U$12</c:f>
              <c:numCache>
                <c:formatCode>#,##0</c:formatCode>
                <c:ptCount val="19"/>
                <c:pt idx="0">
                  <c:v>1660</c:v>
                </c:pt>
                <c:pt idx="1">
                  <c:v>1562</c:v>
                </c:pt>
                <c:pt idx="2">
                  <c:v>1595</c:v>
                </c:pt>
                <c:pt idx="3">
                  <c:v>1603</c:v>
                </c:pt>
                <c:pt idx="4">
                  <c:v>1487</c:v>
                </c:pt>
                <c:pt idx="5">
                  <c:v>1437</c:v>
                </c:pt>
                <c:pt idx="6">
                  <c:v>1376</c:v>
                </c:pt>
                <c:pt idx="7">
                  <c:v>1230</c:v>
                </c:pt>
                <c:pt idx="8">
                  <c:v>1255</c:v>
                </c:pt>
                <c:pt idx="9">
                  <c:v>1208</c:v>
                </c:pt>
                <c:pt idx="10">
                  <c:v>1173</c:v>
                </c:pt>
                <c:pt idx="11">
                  <c:v>1101</c:v>
                </c:pt>
                <c:pt idx="12">
                  <c:v>1038</c:v>
                </c:pt>
                <c:pt idx="13">
                  <c:v>1001</c:v>
                </c:pt>
                <c:pt idx="14">
                  <c:v>934</c:v>
                </c:pt>
                <c:pt idx="15">
                  <c:v>889</c:v>
                </c:pt>
                <c:pt idx="16">
                  <c:v>825</c:v>
                </c:pt>
                <c:pt idx="17">
                  <c:v>775</c:v>
                </c:pt>
                <c:pt idx="18">
                  <c:v>720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4513-4BAD-A08C-C1EFE718DF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40083151"/>
        <c:axId val="440094383"/>
      </c:lineChart>
      <c:catAx>
        <c:axId val="440083151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bg1">
                  <a:lumMod val="7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bg1">
                <a:lumMod val="75000"/>
              </a:schemeClr>
            </a:solidFill>
            <a:round/>
          </a:ln>
          <a:effectLst/>
        </c:spPr>
        <c:txPr>
          <a:bodyPr rot="-2700000" spcFirstLastPara="1" vertOverflow="ellipsis" wrap="square" anchor="ctr" anchorCtr="1"/>
          <a:lstStyle/>
          <a:p>
            <a:pPr>
              <a:defRPr sz="12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cs-CZ"/>
          </a:p>
        </c:txPr>
        <c:crossAx val="440094383"/>
        <c:crosses val="autoZero"/>
        <c:auto val="1"/>
        <c:lblAlgn val="ctr"/>
        <c:lblOffset val="100"/>
        <c:tickLblSkip val="1"/>
        <c:tickMarkSkip val="3"/>
        <c:noMultiLvlLbl val="0"/>
      </c:catAx>
      <c:valAx>
        <c:axId val="440094383"/>
        <c:scaling>
          <c:orientation val="minMax"/>
          <c:max val="3600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7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/>
                  <a:t>počet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cs-CZ"/>
            </a:p>
          </c:txPr>
        </c:title>
        <c:numFmt formatCode="#,##0" sourceLinked="1"/>
        <c:majorTickMark val="none"/>
        <c:minorTickMark val="none"/>
        <c:tickLblPos val="nextTo"/>
        <c:spPr>
          <a:noFill/>
          <a:ln>
            <a:solidFill>
              <a:schemeClr val="bg1">
                <a:lumMod val="7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cs-CZ"/>
          </a:p>
        </c:txPr>
        <c:crossAx val="440083151"/>
        <c:crosses val="autoZero"/>
        <c:crossBetween val="between"/>
        <c:majorUnit val="400"/>
        <c:minorUnit val="200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69443345824640512"/>
          <c:y val="7.9464253101383969E-2"/>
          <c:w val="0.29919220292091686"/>
          <c:h val="0.8403403239832029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cs-CZ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solidFill>
        <a:schemeClr val="bg1">
          <a:lumMod val="65000"/>
        </a:schemeClr>
      </a:solidFill>
      <a:round/>
    </a:ln>
    <a:effectLst/>
  </c:spPr>
  <c:txPr>
    <a:bodyPr/>
    <a:lstStyle/>
    <a:p>
      <a:pPr>
        <a:defRPr sz="1200"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cs-CZ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0.8189</cdr:x>
      <cdr:y>0.95407</cdr:y>
    </cdr:from>
    <cdr:to>
      <cdr:x>0.99828</cdr:x>
      <cdr:y>1</cdr:y>
    </cdr:to>
    <cdr:sp macro="" textlink="">
      <cdr:nvSpPr>
        <cdr:cNvPr id="2" name="TextovéPole 1">
          <a:extLst xmlns:a="http://schemas.openxmlformats.org/drawingml/2006/main">
            <a:ext uri="{FF2B5EF4-FFF2-40B4-BE49-F238E27FC236}">
              <a16:creationId xmlns:a16="http://schemas.microsoft.com/office/drawing/2014/main" id="{D98E6D95-73E8-793C-78B6-16BA691038B2}"/>
            </a:ext>
          </a:extLst>
        </cdr:cNvPr>
        <cdr:cNvSpPr txBox="1"/>
      </cdr:nvSpPr>
      <cdr:spPr>
        <a:xfrm xmlns:a="http://schemas.openxmlformats.org/drawingml/2006/main">
          <a:off x="4111338" y="3477493"/>
          <a:ext cx="900545" cy="16740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r"/>
          <a:r>
            <a:rPr lang="cs-CZ" sz="1000" i="1" kern="1200" dirty="0">
              <a:latin typeface="Arial" panose="020B0604020202020204" pitchFamily="34" charset="0"/>
              <a:cs typeface="Arial" panose="020B0604020202020204" pitchFamily="34" charset="0"/>
            </a:rPr>
            <a:t>Zdroj dat: ČSÚ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0.71848</cdr:x>
      <cdr:y>0.94749</cdr:y>
    </cdr:from>
    <cdr:to>
      <cdr:x>1</cdr:x>
      <cdr:y>1</cdr:y>
    </cdr:to>
    <cdr:sp macro="" textlink="">
      <cdr:nvSpPr>
        <cdr:cNvPr id="2" name="TextovéPole 1">
          <a:extLst xmlns:a="http://schemas.openxmlformats.org/drawingml/2006/main">
            <a:ext uri="{FF2B5EF4-FFF2-40B4-BE49-F238E27FC236}">
              <a16:creationId xmlns:a16="http://schemas.microsoft.com/office/drawing/2014/main" id="{FF9314F8-30E1-4761-A0F2-74A044CAE188}"/>
            </a:ext>
          </a:extLst>
        </cdr:cNvPr>
        <cdr:cNvSpPr txBox="1"/>
      </cdr:nvSpPr>
      <cdr:spPr>
        <a:xfrm xmlns:a="http://schemas.openxmlformats.org/drawingml/2006/main">
          <a:off x="5270589" y="4178500"/>
          <a:ext cx="2065160" cy="23157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r"/>
          <a:r>
            <a:rPr lang="cs-CZ" sz="1000" i="1" dirty="0">
              <a:latin typeface="Arial" panose="020B0604020202020204" pitchFamily="34" charset="0"/>
              <a:cs typeface="Arial" panose="020B0604020202020204" pitchFamily="34" charset="0"/>
            </a:rPr>
            <a:t>Zdroj dat: ČSÚ</a:t>
          </a: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0.77737</cdr:x>
      <cdr:y>0.9399</cdr:y>
    </cdr:from>
    <cdr:to>
      <cdr:x>1</cdr:x>
      <cdr:y>1</cdr:y>
    </cdr:to>
    <cdr:sp macro="" textlink="">
      <cdr:nvSpPr>
        <cdr:cNvPr id="2" name="TextovéPole 1">
          <a:extLst xmlns:a="http://schemas.openxmlformats.org/drawingml/2006/main">
            <a:ext uri="{FF2B5EF4-FFF2-40B4-BE49-F238E27FC236}">
              <a16:creationId xmlns:a16="http://schemas.microsoft.com/office/drawing/2014/main" id="{453692C0-06BA-4030-9BDE-0D39952F3A6F}"/>
            </a:ext>
          </a:extLst>
        </cdr:cNvPr>
        <cdr:cNvSpPr txBox="1"/>
      </cdr:nvSpPr>
      <cdr:spPr>
        <a:xfrm xmlns:a="http://schemas.openxmlformats.org/drawingml/2006/main">
          <a:off x="5694605" y="4145033"/>
          <a:ext cx="1630870" cy="265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r"/>
          <a:r>
            <a:rPr lang="cs-CZ" sz="1000" i="1" dirty="0">
              <a:latin typeface="Arial" panose="020B0604020202020204" pitchFamily="34" charset="0"/>
              <a:cs typeface="Arial" panose="020B0604020202020204" pitchFamily="34" charset="0"/>
            </a:rPr>
            <a:t>Zdroj dat: ČSÚ</a:t>
          </a: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0.78269</cdr:x>
      <cdr:y>0.92861</cdr:y>
    </cdr:from>
    <cdr:to>
      <cdr:x>1</cdr:x>
      <cdr:y>1</cdr:y>
    </cdr:to>
    <cdr:sp macro="" textlink="">
      <cdr:nvSpPr>
        <cdr:cNvPr id="2" name="TextovéPole 1">
          <a:extLst xmlns:a="http://schemas.openxmlformats.org/drawingml/2006/main">
            <a:ext uri="{FF2B5EF4-FFF2-40B4-BE49-F238E27FC236}">
              <a16:creationId xmlns:a16="http://schemas.microsoft.com/office/drawing/2014/main" id="{97650D59-8D25-4FE0-9E18-19C593B5A261}"/>
            </a:ext>
          </a:extLst>
        </cdr:cNvPr>
        <cdr:cNvSpPr txBox="1"/>
      </cdr:nvSpPr>
      <cdr:spPr>
        <a:xfrm xmlns:a="http://schemas.openxmlformats.org/drawingml/2006/main">
          <a:off x="3284711" y="2602973"/>
          <a:ext cx="912004" cy="20009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cs-CZ" sz="1000" i="1" dirty="0">
              <a:latin typeface="Arial" panose="020B0604020202020204" pitchFamily="34" charset="0"/>
              <a:cs typeface="Arial" panose="020B0604020202020204" pitchFamily="34" charset="0"/>
            </a:rPr>
            <a:t>Zdroj</a:t>
          </a:r>
          <a:r>
            <a:rPr lang="cs-CZ" sz="1000" i="1" baseline="0" dirty="0">
              <a:latin typeface="Arial" panose="020B0604020202020204" pitchFamily="34" charset="0"/>
              <a:cs typeface="Arial" panose="020B0604020202020204" pitchFamily="34" charset="0"/>
            </a:rPr>
            <a:t> dat: ČSÚ</a:t>
          </a:r>
          <a:endParaRPr lang="cs-CZ" sz="1000" i="1" dirty="0"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0.76877</cdr:x>
      <cdr:y>0.94073</cdr:y>
    </cdr:from>
    <cdr:to>
      <cdr:x>1</cdr:x>
      <cdr:y>1</cdr:y>
    </cdr:to>
    <cdr:sp macro="" textlink="">
      <cdr:nvSpPr>
        <cdr:cNvPr id="2" name="TextovéPole 1">
          <a:extLst xmlns:a="http://schemas.openxmlformats.org/drawingml/2006/main">
            <a:ext uri="{FF2B5EF4-FFF2-40B4-BE49-F238E27FC236}">
              <a16:creationId xmlns:a16="http://schemas.microsoft.com/office/drawing/2014/main" id="{E22C28EB-D8C4-4883-A56E-283038B399F6}"/>
            </a:ext>
          </a:extLst>
        </cdr:cNvPr>
        <cdr:cNvSpPr txBox="1"/>
      </cdr:nvSpPr>
      <cdr:spPr>
        <a:xfrm xmlns:a="http://schemas.openxmlformats.org/drawingml/2006/main">
          <a:off x="4544249" y="3587280"/>
          <a:ext cx="1366815" cy="226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r"/>
          <a:r>
            <a:rPr lang="cs-CZ" sz="1000" i="1" dirty="0">
              <a:latin typeface="Arial" panose="020B0604020202020204" pitchFamily="34" charset="0"/>
              <a:cs typeface="Arial" panose="020B0604020202020204" pitchFamily="34" charset="0"/>
            </a:rPr>
            <a:t>Zdroj dat: ČSÚ</a:t>
          </a:r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0.73751</cdr:x>
      <cdr:y>0.938</cdr:y>
    </cdr:from>
    <cdr:to>
      <cdr:x>1</cdr:x>
      <cdr:y>1</cdr:y>
    </cdr:to>
    <cdr:sp macro="" textlink="">
      <cdr:nvSpPr>
        <cdr:cNvPr id="2" name="TextovéPole 1">
          <a:extLst xmlns:a="http://schemas.openxmlformats.org/drawingml/2006/main">
            <a:ext uri="{FF2B5EF4-FFF2-40B4-BE49-F238E27FC236}">
              <a16:creationId xmlns:a16="http://schemas.microsoft.com/office/drawing/2014/main" id="{8BAECFD5-B4D0-44E0-9198-C460AE6E5E9B}"/>
            </a:ext>
          </a:extLst>
        </cdr:cNvPr>
        <cdr:cNvSpPr txBox="1"/>
      </cdr:nvSpPr>
      <cdr:spPr>
        <a:xfrm xmlns:a="http://schemas.openxmlformats.org/drawingml/2006/main">
          <a:off x="4202097" y="3575386"/>
          <a:ext cx="1495584" cy="23632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r"/>
          <a:r>
            <a:rPr lang="cs-CZ" sz="1000" i="1" dirty="0">
              <a:latin typeface="Arial" panose="020B0604020202020204" pitchFamily="34" charset="0"/>
              <a:cs typeface="Arial" panose="020B0604020202020204" pitchFamily="34" charset="0"/>
            </a:rPr>
            <a:t>Zdroj dat:</a:t>
          </a:r>
          <a:r>
            <a:rPr lang="cs-CZ" sz="1000" i="1" baseline="0" dirty="0">
              <a:latin typeface="Arial" panose="020B0604020202020204" pitchFamily="34" charset="0"/>
              <a:cs typeface="Arial" panose="020B0604020202020204" pitchFamily="34" charset="0"/>
            </a:rPr>
            <a:t> ČSÚ</a:t>
          </a:r>
          <a:endParaRPr lang="cs-CZ" sz="1000" i="1" dirty="0"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0.81163</cdr:x>
      <cdr:y>0.93838</cdr:y>
    </cdr:from>
    <cdr:to>
      <cdr:x>1</cdr:x>
      <cdr:y>1</cdr:y>
    </cdr:to>
    <cdr:sp macro="" textlink="">
      <cdr:nvSpPr>
        <cdr:cNvPr id="2" name="TextovéPole 1">
          <a:extLst xmlns:a="http://schemas.openxmlformats.org/drawingml/2006/main">
            <a:ext uri="{FF2B5EF4-FFF2-40B4-BE49-F238E27FC236}">
              <a16:creationId xmlns:a16="http://schemas.microsoft.com/office/drawing/2014/main" id="{D3F4D4A2-FBEE-45E1-936A-40B336BDC383}"/>
            </a:ext>
          </a:extLst>
        </cdr:cNvPr>
        <cdr:cNvSpPr txBox="1"/>
      </cdr:nvSpPr>
      <cdr:spPr>
        <a:xfrm xmlns:a="http://schemas.openxmlformats.org/drawingml/2006/main">
          <a:off x="4297910" y="2932510"/>
          <a:ext cx="997495" cy="19255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r"/>
          <a:r>
            <a:rPr lang="cs-CZ" sz="1000" i="1" dirty="0">
              <a:latin typeface="Arial" panose="020B0604020202020204" pitchFamily="34" charset="0"/>
              <a:cs typeface="Arial" panose="020B0604020202020204" pitchFamily="34" charset="0"/>
            </a:rPr>
            <a:t>Zdroj dat: ČSÚ</a:t>
          </a:r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0.79174</cdr:x>
      <cdr:y>0.89398</cdr:y>
    </cdr:from>
    <cdr:to>
      <cdr:x>1</cdr:x>
      <cdr:y>1</cdr:y>
    </cdr:to>
    <cdr:sp macro="" textlink="">
      <cdr:nvSpPr>
        <cdr:cNvPr id="3" name="TextovéPole 1">
          <a:extLst xmlns:a="http://schemas.openxmlformats.org/drawingml/2006/main">
            <a:ext uri="{FF2B5EF4-FFF2-40B4-BE49-F238E27FC236}">
              <a16:creationId xmlns:a16="http://schemas.microsoft.com/office/drawing/2014/main" id="{58F408D6-88BE-C9E4-74DE-DA1D0F5B5E1F}"/>
            </a:ext>
          </a:extLst>
        </cdr:cNvPr>
        <cdr:cNvSpPr txBox="1"/>
      </cdr:nvSpPr>
      <cdr:spPr>
        <a:xfrm xmlns:a="http://schemas.openxmlformats.org/drawingml/2006/main">
          <a:off x="4512960" y="3407597"/>
          <a:ext cx="1187089" cy="40411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cs-CZ" sz="900" i="1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rPr>
            <a:t>Zdroj dat: ČSÚ - Ukazatele </a:t>
          </a:r>
          <a:r>
            <a:rPr lang="cs-CZ" sz="900" i="1" dirty="0" err="1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rPr>
            <a:t>VaV</a:t>
          </a:r>
          <a:endParaRPr lang="cs-CZ" sz="900" i="1" dirty="0">
            <a:solidFill>
              <a:sysClr val="windowText" lastClr="000000"/>
            </a:solidFill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0.81902</cdr:x>
      <cdr:y>0.90153</cdr:y>
    </cdr:from>
    <cdr:to>
      <cdr:x>0.99793</cdr:x>
      <cdr:y>1</cdr:y>
    </cdr:to>
    <cdr:sp macro="" textlink="">
      <cdr:nvSpPr>
        <cdr:cNvPr id="2" name="TextovéPole 1"/>
        <cdr:cNvSpPr txBox="1"/>
      </cdr:nvSpPr>
      <cdr:spPr>
        <a:xfrm xmlns:a="http://schemas.openxmlformats.org/drawingml/2006/main">
          <a:off x="4668457" y="3436372"/>
          <a:ext cx="1019793" cy="37533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cs-CZ" sz="900" i="1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rPr>
            <a:t>Zdroj dat: ČSÚ - Ukazatele </a:t>
          </a:r>
          <a:r>
            <a:rPr lang="cs-CZ" sz="900" i="1" dirty="0" err="1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rPr>
            <a:t>VaV</a:t>
          </a:r>
          <a:endParaRPr lang="cs-CZ" sz="900" i="1" dirty="0">
            <a:solidFill>
              <a:sysClr val="windowText" lastClr="000000"/>
            </a:solidFill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</c:userShapes>
</file>

<file path=ppt/drawings/drawing10.xml><?xml version="1.0" encoding="utf-8"?>
<c:userShapes xmlns:c="http://schemas.openxmlformats.org/drawingml/2006/chart">
  <cdr:relSizeAnchor xmlns:cdr="http://schemas.openxmlformats.org/drawingml/2006/chartDrawing">
    <cdr:from>
      <cdr:x>0.77167</cdr:x>
      <cdr:y>0.93634</cdr:y>
    </cdr:from>
    <cdr:to>
      <cdr:x>1</cdr:x>
      <cdr:y>0.99328</cdr:y>
    </cdr:to>
    <cdr:sp macro="" textlink="">
      <cdr:nvSpPr>
        <cdr:cNvPr id="2" name="TextovéPole 1">
          <a:extLst xmlns:a="http://schemas.openxmlformats.org/drawingml/2006/main">
            <a:ext uri="{FF2B5EF4-FFF2-40B4-BE49-F238E27FC236}">
              <a16:creationId xmlns:a16="http://schemas.microsoft.com/office/drawing/2014/main" id="{AAF812F1-814C-2DC5-1A57-C59364B28484}"/>
            </a:ext>
          </a:extLst>
        </cdr:cNvPr>
        <cdr:cNvSpPr txBox="1"/>
      </cdr:nvSpPr>
      <cdr:spPr>
        <a:xfrm xmlns:a="http://schemas.openxmlformats.org/drawingml/2006/main">
          <a:off x="3528060" y="3007360"/>
          <a:ext cx="1043940" cy="18288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cs-CZ" sz="1000" i="1" kern="1200" dirty="0">
              <a:latin typeface="Arial" panose="020B0604020202020204" pitchFamily="34" charset="0"/>
              <a:cs typeface="Arial" panose="020B0604020202020204" pitchFamily="34" charset="0"/>
            </a:rPr>
            <a:t>Zdroj dat: ČSÚ</a:t>
          </a:r>
        </a:p>
      </cdr:txBody>
    </cdr:sp>
  </cdr:relSizeAnchor>
</c:userShapes>
</file>

<file path=ppt/drawings/drawing11.xml><?xml version="1.0" encoding="utf-8"?>
<c:userShapes xmlns:c="http://schemas.openxmlformats.org/drawingml/2006/chart">
  <cdr:relSizeAnchor xmlns:cdr="http://schemas.openxmlformats.org/drawingml/2006/chartDrawing">
    <cdr:from>
      <cdr:x>0.77167</cdr:x>
      <cdr:y>0.9395</cdr:y>
    </cdr:from>
    <cdr:to>
      <cdr:x>1</cdr:x>
      <cdr:y>0.99644</cdr:y>
    </cdr:to>
    <cdr:sp macro="" textlink="">
      <cdr:nvSpPr>
        <cdr:cNvPr id="2" name="TextovéPole 1">
          <a:extLst xmlns:a="http://schemas.openxmlformats.org/drawingml/2006/main">
            <a:ext uri="{FF2B5EF4-FFF2-40B4-BE49-F238E27FC236}">
              <a16:creationId xmlns:a16="http://schemas.microsoft.com/office/drawing/2014/main" id="{9995CF3F-3D16-99AA-8A20-C7601EE0E729}"/>
            </a:ext>
          </a:extLst>
        </cdr:cNvPr>
        <cdr:cNvSpPr txBox="1"/>
      </cdr:nvSpPr>
      <cdr:spPr>
        <a:xfrm xmlns:a="http://schemas.openxmlformats.org/drawingml/2006/main">
          <a:off x="3528060" y="3017520"/>
          <a:ext cx="1043940" cy="18288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r"/>
          <a:r>
            <a:rPr lang="cs-CZ" sz="1000" i="1" kern="1200" dirty="0">
              <a:latin typeface="Arial" panose="020B0604020202020204" pitchFamily="34" charset="0"/>
              <a:cs typeface="Arial" panose="020B0604020202020204" pitchFamily="34" charset="0"/>
            </a:rPr>
            <a:t>Zdroj dat: ČSÚ</a:t>
          </a:r>
        </a:p>
      </cdr:txBody>
    </cdr:sp>
  </cdr:relSizeAnchor>
</c:userShapes>
</file>

<file path=ppt/drawings/drawing12.xml><?xml version="1.0" encoding="utf-8"?>
<c:userShapes xmlns:c="http://schemas.openxmlformats.org/drawingml/2006/chart">
  <cdr:relSizeAnchor xmlns:cdr="http://schemas.openxmlformats.org/drawingml/2006/chartDrawing">
    <cdr:from>
      <cdr:x>0.73985</cdr:x>
      <cdr:y>0.94595</cdr:y>
    </cdr:from>
    <cdr:to>
      <cdr:x>1</cdr:x>
      <cdr:y>1</cdr:y>
    </cdr:to>
    <cdr:sp macro="" textlink="">
      <cdr:nvSpPr>
        <cdr:cNvPr id="2" name="TextovéPole 1">
          <a:extLst xmlns:a="http://schemas.openxmlformats.org/drawingml/2006/main">
            <a:ext uri="{FF2B5EF4-FFF2-40B4-BE49-F238E27FC236}">
              <a16:creationId xmlns:a16="http://schemas.microsoft.com/office/drawing/2014/main" id="{8F60EA0C-4350-4F93-914C-DD0D8AAF1F26}"/>
            </a:ext>
          </a:extLst>
        </cdr:cNvPr>
        <cdr:cNvSpPr txBox="1"/>
      </cdr:nvSpPr>
      <cdr:spPr>
        <a:xfrm xmlns:a="http://schemas.openxmlformats.org/drawingml/2006/main">
          <a:off x="3819525" y="4333873"/>
          <a:ext cx="1343025" cy="24765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 anchor="b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cs-CZ" sz="1050" i="1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rPr>
            <a:t>Zdroj dat: MŠMT</a:t>
          </a:r>
        </a:p>
      </cdr:txBody>
    </cdr:sp>
  </cdr:relSizeAnchor>
</c:userShapes>
</file>

<file path=ppt/drawings/drawing13.xml><?xml version="1.0" encoding="utf-8"?>
<c:userShapes xmlns:c="http://schemas.openxmlformats.org/drawingml/2006/chart">
  <cdr:relSizeAnchor xmlns:cdr="http://schemas.openxmlformats.org/drawingml/2006/chartDrawing">
    <cdr:from>
      <cdr:x>0.72695</cdr:x>
      <cdr:y>0.89827</cdr:y>
    </cdr:from>
    <cdr:to>
      <cdr:x>0.99673</cdr:x>
      <cdr:y>0.99491</cdr:y>
    </cdr:to>
    <cdr:sp macro="" textlink="">
      <cdr:nvSpPr>
        <cdr:cNvPr id="2" name="TextovéPole 1">
          <a:extLst xmlns:a="http://schemas.openxmlformats.org/drawingml/2006/main">
            <a:ext uri="{FF2B5EF4-FFF2-40B4-BE49-F238E27FC236}">
              <a16:creationId xmlns:a16="http://schemas.microsoft.com/office/drawing/2014/main" id="{0EEDE75C-5F7B-56DB-61D2-0DA9F5472FB9}"/>
            </a:ext>
          </a:extLst>
        </cdr:cNvPr>
        <cdr:cNvSpPr txBox="1"/>
      </cdr:nvSpPr>
      <cdr:spPr>
        <a:xfrm xmlns:a="http://schemas.openxmlformats.org/drawingml/2006/main">
          <a:off x="3529014" y="2803527"/>
          <a:ext cx="1309687" cy="3016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 anchor="b"/>
        <a:lstStyle xmlns:a="http://schemas.openxmlformats.org/drawingml/2006/main"/>
        <a:p xmlns:a="http://schemas.openxmlformats.org/drawingml/2006/main">
          <a:pPr algn="r"/>
          <a:r>
            <a:rPr lang="cs-CZ" sz="1050" i="1" kern="1200" dirty="0">
              <a:latin typeface="Arial" panose="020B0604020202020204" pitchFamily="34" charset="0"/>
              <a:cs typeface="Arial" panose="020B0604020202020204" pitchFamily="34" charset="0"/>
            </a:rPr>
            <a:t>Zdroj dat: MŠMT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7212E1-50B2-E548-9C90-C15FBB5C0C8F}" type="datetimeFigureOut">
              <a:rPr lang="cs-CZ" smtClean="0"/>
              <a:t>17.09.2025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C30A6D-7B31-9149-9FA5-BC459EF7FFC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369774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délník 7">
            <a:extLst>
              <a:ext uri="{FF2B5EF4-FFF2-40B4-BE49-F238E27FC236}">
                <a16:creationId xmlns:a16="http://schemas.microsoft.com/office/drawing/2014/main" id="{549AA0AB-2BC5-B6D7-C406-41FA19CDF506}"/>
              </a:ext>
            </a:extLst>
          </p:cNvPr>
          <p:cNvSpPr/>
          <p:nvPr userDrawn="1"/>
        </p:nvSpPr>
        <p:spPr>
          <a:xfrm>
            <a:off x="0" y="-4220"/>
            <a:ext cx="12192000" cy="6155051"/>
          </a:xfrm>
          <a:prstGeom prst="rect">
            <a:avLst/>
          </a:prstGeom>
          <a:solidFill>
            <a:srgbClr val="005A9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4935F9A0-DDF7-A070-6B39-EF8D6B67DB3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97105" y="-4220"/>
            <a:ext cx="1655762" cy="1655762"/>
          </a:xfrm>
          <a:prstGeom prst="rect">
            <a:avLst/>
          </a:prstGeom>
        </p:spPr>
      </p:pic>
      <p:sp>
        <p:nvSpPr>
          <p:cNvPr id="10" name="Nadpis 1">
            <a:extLst>
              <a:ext uri="{FF2B5EF4-FFF2-40B4-BE49-F238E27FC236}">
                <a16:creationId xmlns:a16="http://schemas.microsoft.com/office/drawing/2014/main" id="{87A3DEE2-692C-9B7D-18B2-2EEBD7E44983}"/>
              </a:ext>
            </a:extLst>
          </p:cNvPr>
          <p:cNvSpPr txBox="1">
            <a:spLocks/>
          </p:cNvSpPr>
          <p:nvPr userDrawn="1"/>
        </p:nvSpPr>
        <p:spPr>
          <a:xfrm>
            <a:off x="1676400" y="1274763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cs-CZ" sz="6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11" name="Podnadpis 2">
            <a:extLst>
              <a:ext uri="{FF2B5EF4-FFF2-40B4-BE49-F238E27FC236}">
                <a16:creationId xmlns:a16="http://schemas.microsoft.com/office/drawing/2014/main" id="{7AF39926-48CF-16F8-0109-79A5CE5AC4F6}"/>
              </a:ext>
            </a:extLst>
          </p:cNvPr>
          <p:cNvSpPr txBox="1">
            <a:spLocks/>
          </p:cNvSpPr>
          <p:nvPr userDrawn="1"/>
        </p:nvSpPr>
        <p:spPr>
          <a:xfrm>
            <a:off x="1676400" y="3754438"/>
            <a:ext cx="9144000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cs-CZ"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cs-CZ" sz="2000" kern="1200">
                <a:solidFill>
                  <a:srgbClr val="00599A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cs-CZ" sz="1800" kern="1200">
                <a:solidFill>
                  <a:srgbClr val="005A9B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cs-CZ" sz="1600" kern="1200">
                <a:solidFill>
                  <a:srgbClr val="005A9B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cs-CZ" sz="1600" kern="1200">
                <a:solidFill>
                  <a:srgbClr val="005A9B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/>
              <a:t>Kliknutím můžete upravit styl předlohy.</a:t>
            </a:r>
          </a:p>
        </p:txBody>
      </p:sp>
    </p:spTree>
    <p:extLst>
      <p:ext uri="{BB962C8B-B14F-4D97-AF65-F5344CB8AC3E}">
        <p14:creationId xmlns:p14="http://schemas.microsoft.com/office/powerpoint/2010/main" val="19861206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699BD3-5070-5AD1-1C25-98E7EE8042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84741FE-B7E5-550C-4AC1-9A932702F2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25763668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>
            <a:extLst>
              <a:ext uri="{FF2B5EF4-FFF2-40B4-BE49-F238E27FC236}">
                <a16:creationId xmlns:a16="http://schemas.microsoft.com/office/drawing/2014/main" id="{862458E7-4778-49C1-82DF-13CC3E2817D3}"/>
              </a:ext>
            </a:extLst>
          </p:cNvPr>
          <p:cNvSpPr/>
          <p:nvPr userDrawn="1"/>
        </p:nvSpPr>
        <p:spPr>
          <a:xfrm>
            <a:off x="0" y="-4220"/>
            <a:ext cx="12192000" cy="6155051"/>
          </a:xfrm>
          <a:prstGeom prst="rect">
            <a:avLst/>
          </a:prstGeom>
          <a:solidFill>
            <a:srgbClr val="005A9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D5CD8ABA-F8EB-FB71-EB35-B35A3621DFD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97105" y="-4220"/>
            <a:ext cx="1655762" cy="1655762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819B2891-B074-CF85-A98C-0F0B3363D9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 algn="ctr">
              <a:defRPr lang="cs-CZ" sz="60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CA965C48-322A-6EA1-1DEB-C6D7F58BAE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>
            <a:normAutofit/>
          </a:bodyPr>
          <a:lstStyle>
            <a:lvl1pPr marL="0" indent="0" algn="ctr">
              <a:buNone/>
              <a:defRPr lang="cs-CZ" sz="2400" b="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</p:spTree>
    <p:extLst>
      <p:ext uri="{BB962C8B-B14F-4D97-AF65-F5344CB8AC3E}">
        <p14:creationId xmlns:p14="http://schemas.microsoft.com/office/powerpoint/2010/main" val="35813106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CCF6E3A-C988-092B-9E2A-D180F99820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2ADB9FA-DDC3-EEC0-67C0-92603D3FA80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A6911CF1-A7B4-79F2-C469-7D5E5B225D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33855227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344B6E8-76F6-D153-AA36-5ECE87F949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DA4F9059-6123-20A2-2289-704FB648F5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CD1B6496-9470-1650-ED93-AAFCA9D4D8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2267DDC2-9CAD-7358-27DE-DEF8FFD8677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9E66D5B4-7D70-A049-6F43-4E4C1B6F912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14361958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D988170-5B5F-FDD2-9A3F-104673905D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41682154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855483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3381946-2824-AF3D-4EFD-491D9CCE9F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057B7FB-D0E3-8F84-6F0C-B138DEACC3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9CEE4515-9B8F-FBF3-91C3-737BAD1466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83D3D393-2032-BA33-B6B4-1F20505EF53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6D1F392-09CA-E34D-BD77-AAA961F24889}" type="datetimeFigureOut">
              <a:rPr lang="cs-CZ" smtClean="0"/>
              <a:t>17.09.2025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2C5780AE-EB4E-C45E-03CD-E2DD4D2DF8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0A95C08E-2F0A-4859-9234-CE529ADF3F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762F798-38E9-1546-80D7-4D724EC5DB2C}" type="slidenum">
              <a:rPr lang="cs-CZ" smtClean="0"/>
              <a:t>‹#›</a:t>
            </a:fld>
            <a:endParaRPr lang="cs-CZ"/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59E7B840-F617-E3C0-5434-28EC1FC0671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160008"/>
            <a:ext cx="12192000" cy="697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93390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98A2456-0469-1987-2CBF-6D87929660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25A3D404-649D-5A6F-9C4C-71438CF9E71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31E43D8B-4302-276A-8EE3-62FE474C41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EE97B812-C8F8-3D56-63EA-941D11F857C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6D1F392-09CA-E34D-BD77-AAA961F24889}" type="datetimeFigureOut">
              <a:rPr lang="cs-CZ" smtClean="0"/>
              <a:t>17.09.2025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E9B66346-82BA-F15C-0729-B938B6980B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D550B735-2172-C331-E59D-70E872052D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762F798-38E9-1546-80D7-4D724EC5DB2C}" type="slidenum">
              <a:rPr lang="cs-CZ" smtClean="0"/>
              <a:t>‹#›</a:t>
            </a:fld>
            <a:endParaRPr lang="cs-CZ"/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82AB34CC-BDF8-7D03-2C1D-5B30C50CD3E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160008"/>
            <a:ext cx="12192000" cy="697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10427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79972EB-684F-7C6B-46F8-1DEDE79E8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6FF77C9A-C35A-5B49-13A8-E656C9CA47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393439AC-D14E-BD00-1150-CCAFCEFD63F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6D1F392-09CA-E34D-BD77-AAA961F24889}" type="datetimeFigureOut">
              <a:rPr lang="cs-CZ" smtClean="0"/>
              <a:t>17.09.2025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69A242CC-5186-2D1E-E05D-7F4DF5485F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15D0310F-726E-7C35-2893-830FEE1B86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762F798-38E9-1546-80D7-4D724EC5DB2C}" type="slidenum">
              <a:rPr lang="cs-CZ" smtClean="0"/>
              <a:t>‹#›</a:t>
            </a:fld>
            <a:endParaRPr lang="cs-CZ"/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FDAB5769-FA05-BD1C-1768-6EE2FC6E501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160008"/>
            <a:ext cx="12192000" cy="697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52250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49DF7BEC-2A93-51A5-8921-249B1222DC5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0AB019DD-ADA7-025D-E74A-4D2372C9B6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FE6B933F-A9EE-6F87-7824-811F748F8A3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6D1F392-09CA-E34D-BD77-AAA961F24889}" type="datetimeFigureOut">
              <a:rPr lang="cs-CZ" smtClean="0"/>
              <a:t>17.09.2025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D1B5D258-4B8B-5F6D-2A2D-8146A4C77B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1EF6866B-0103-CAD7-1857-1A8592B732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762F798-38E9-1546-80D7-4D724EC5DB2C}" type="slidenum">
              <a:rPr lang="cs-CZ" smtClean="0"/>
              <a:t>‹#›</a:t>
            </a:fld>
            <a:endParaRPr lang="cs-CZ"/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A7E5B19B-5FC1-5220-520C-9F21EFA18A5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160008"/>
            <a:ext cx="12192000" cy="697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5813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619D77C5-BECE-2D3F-3397-D4FB7570E1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1C4D1875-3059-9B6B-30E4-A0D22DFE8D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4"/>
            <a:ext cx="10515600" cy="42751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BF1F5931-182C-13C3-1677-E5BF840A1150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rcRect/>
          <a:stretch/>
        </p:blipFill>
        <p:spPr>
          <a:xfrm>
            <a:off x="0" y="6242047"/>
            <a:ext cx="12192000" cy="692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57584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cs-CZ" sz="4400" b="1" kern="1200" dirty="0">
          <a:solidFill>
            <a:srgbClr val="00599A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cs-CZ" sz="2800" kern="1200" dirty="0">
          <a:solidFill>
            <a:srgbClr val="00599A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cs-CZ" sz="2400" kern="1200" dirty="0">
          <a:solidFill>
            <a:srgbClr val="00599A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cs-CZ" sz="2000" kern="1200" dirty="0">
          <a:solidFill>
            <a:srgbClr val="005A9B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cs-CZ" sz="1700" kern="1200" dirty="0">
          <a:solidFill>
            <a:srgbClr val="005A9B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cs-CZ" sz="1600" kern="1200" dirty="0">
          <a:solidFill>
            <a:srgbClr val="005A9B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inovujtevpk.cz/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A53100-B0AB-01C0-5F3C-73F5212B08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0F423F6-CB22-8883-E867-9EEF9520CD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1972582"/>
          </a:xfrm>
        </p:spPr>
        <p:txBody>
          <a:bodyPr>
            <a:normAutofit/>
          </a:bodyPr>
          <a:lstStyle/>
          <a:p>
            <a:r>
              <a:rPr lang="cs-CZ" sz="4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Hlavní vývojové trendy</a:t>
            </a:r>
            <a:br>
              <a:rPr lang="cs-CZ" sz="4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cs-CZ" sz="4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 výzkumu, vývoji a inovacích</a:t>
            </a:r>
            <a:br>
              <a:rPr lang="cs-CZ" sz="4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cs-CZ" sz="4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 Plzeňském kraji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D0BC1EEC-DDA9-9DA2-7A39-72AC2B2758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4025245"/>
            <a:ext cx="10515600" cy="1018386"/>
          </a:xfrm>
        </p:spPr>
        <p:txBody>
          <a:bodyPr>
            <a:normAutofit/>
          </a:bodyPr>
          <a:lstStyle/>
          <a:p>
            <a:r>
              <a:rPr lang="cs-CZ" sz="3000" dirty="0"/>
              <a:t> </a:t>
            </a:r>
          </a:p>
          <a:p>
            <a:r>
              <a:rPr lang="cs-CZ" dirty="0"/>
              <a:t>27.3.2025</a:t>
            </a:r>
          </a:p>
        </p:txBody>
      </p:sp>
    </p:spTree>
    <p:extLst>
      <p:ext uri="{BB962C8B-B14F-4D97-AF65-F5344CB8AC3E}">
        <p14:creationId xmlns:p14="http://schemas.microsoft.com/office/powerpoint/2010/main" val="29287936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42252F9-7D4F-4B1E-E5AE-A0EE3C8206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Pracoviště </a:t>
            </a:r>
            <a:r>
              <a:rPr lang="cs-CZ" err="1"/>
              <a:t>VaV</a:t>
            </a:r>
            <a:r>
              <a:rPr lang="cs-CZ"/>
              <a:t> v Plzeňském kraji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2DD785E9-F880-2456-3805-624623CCEB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3705520" cy="4275137"/>
          </a:xfrm>
        </p:spPr>
        <p:txBody>
          <a:bodyPr>
            <a:normAutofit/>
          </a:bodyPr>
          <a:lstStyle/>
          <a:p>
            <a:r>
              <a:rPr lang="cs-CZ" sz="2400"/>
              <a:t>Od roku 2020 roste počet pracovišť provádějících </a:t>
            </a:r>
            <a:r>
              <a:rPr lang="cs-CZ" sz="2400" err="1"/>
              <a:t>VaV</a:t>
            </a:r>
            <a:r>
              <a:rPr lang="cs-CZ" sz="2400"/>
              <a:t> v kraji</a:t>
            </a:r>
          </a:p>
          <a:p>
            <a:pPr lvl="1"/>
            <a:r>
              <a:rPr lang="cs-CZ" sz="2000"/>
              <a:t>zejm. v podnikatelském sektoru (nárůst o 20 %)</a:t>
            </a:r>
          </a:p>
        </p:txBody>
      </p:sp>
      <p:graphicFrame>
        <p:nvGraphicFramePr>
          <p:cNvPr id="5" name="Graf 4">
            <a:extLst>
              <a:ext uri="{FF2B5EF4-FFF2-40B4-BE49-F238E27FC236}">
                <a16:creationId xmlns:a16="http://schemas.microsoft.com/office/drawing/2014/main" id="{00000000-0008-0000-03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73578522"/>
              </p:ext>
            </p:extLst>
          </p:nvPr>
        </p:nvGraphicFramePr>
        <p:xfrm>
          <a:off x="4633645" y="1690687"/>
          <a:ext cx="6720154" cy="44943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424548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6D0F29-5AE5-52EE-71A7-0FFE5B264F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7D78466-9A85-9CC0-D7FF-BA201F3D59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3103" y="365125"/>
            <a:ext cx="10760697" cy="1325563"/>
          </a:xfrm>
        </p:spPr>
        <p:txBody>
          <a:bodyPr/>
          <a:lstStyle/>
          <a:p>
            <a:r>
              <a:rPr lang="cs-CZ"/>
              <a:t>Zaměstnanci </a:t>
            </a:r>
            <a:r>
              <a:rPr lang="cs-CZ" err="1"/>
              <a:t>VaV</a:t>
            </a:r>
            <a:r>
              <a:rPr lang="cs-CZ"/>
              <a:t> v Plzeňském kraji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062B7F2-5C4D-2938-9FA1-FB10CA9D99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3103" y="1825624"/>
            <a:ext cx="4176860" cy="4275137"/>
          </a:xfrm>
        </p:spPr>
        <p:txBody>
          <a:bodyPr>
            <a:normAutofit/>
          </a:bodyPr>
          <a:lstStyle/>
          <a:p>
            <a:r>
              <a:rPr lang="cs-CZ" sz="2400"/>
              <a:t>Celkový pokles počtu zaměstnanců </a:t>
            </a:r>
            <a:r>
              <a:rPr lang="cs-CZ" sz="2400" err="1"/>
              <a:t>VaV</a:t>
            </a:r>
            <a:r>
              <a:rPr lang="cs-CZ" sz="2400"/>
              <a:t> v kraji mezi roky 2022 a 2023 (-148 FTE, -113 HC)</a:t>
            </a:r>
          </a:p>
          <a:p>
            <a:pPr lvl="1"/>
            <a:r>
              <a:rPr lang="cs-CZ" sz="2000"/>
              <a:t>způsobeno poklesem v odvětví Vzdělávání (-213 FTE)</a:t>
            </a:r>
          </a:p>
          <a:p>
            <a:r>
              <a:rPr lang="cs-CZ" sz="2400"/>
              <a:t>Dále roste počet zaměstnanců </a:t>
            </a:r>
            <a:r>
              <a:rPr lang="cs-CZ" sz="2400" err="1"/>
              <a:t>VaV</a:t>
            </a:r>
            <a:r>
              <a:rPr lang="cs-CZ" sz="2400"/>
              <a:t> v odvětvích Profesní, vědecké a technické činnosti a Informační a komunikační činnosti</a:t>
            </a:r>
          </a:p>
        </p:txBody>
      </p:sp>
      <p:graphicFrame>
        <p:nvGraphicFramePr>
          <p:cNvPr id="4" name="Graf 3">
            <a:extLst>
              <a:ext uri="{FF2B5EF4-FFF2-40B4-BE49-F238E27FC236}">
                <a16:creationId xmlns:a16="http://schemas.microsoft.com/office/drawing/2014/main" id="{4BF7B946-5B4B-4BA5-9301-B2F65639B20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72285694"/>
              </p:ext>
            </p:extLst>
          </p:nvPr>
        </p:nvGraphicFramePr>
        <p:xfrm>
          <a:off x="4769963" y="1825624"/>
          <a:ext cx="7284165" cy="44100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789171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E97CEF-C4E4-87C8-CCF8-C1D868CBCD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D9533DB-B6F7-2F6A-4005-490E9FC03C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Výzkumní pracovníci – mezikrajské srovnání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941D904-35B8-5B31-C33C-A581F9C1F4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690688"/>
            <a:ext cx="3931763" cy="4410073"/>
          </a:xfrm>
        </p:spPr>
        <p:txBody>
          <a:bodyPr>
            <a:normAutofit/>
          </a:bodyPr>
          <a:lstStyle/>
          <a:p>
            <a:r>
              <a:rPr lang="cs-CZ" sz="2400"/>
              <a:t>Plzeňský kraj – relativně  vysoký podíl výzkumných pracovníků (vztaženo na obyvatele)</a:t>
            </a:r>
          </a:p>
          <a:p>
            <a:pPr lvl="1"/>
            <a:r>
              <a:rPr lang="cs-CZ" sz="2000"/>
              <a:t>vysoký podíl výzkumných pracovníků na zaměstnancích </a:t>
            </a:r>
            <a:r>
              <a:rPr lang="cs-CZ" sz="2000" err="1"/>
              <a:t>VaV</a:t>
            </a:r>
            <a:r>
              <a:rPr lang="cs-CZ" sz="2000"/>
              <a:t> (59 % - 3. nejvyšší)</a:t>
            </a:r>
          </a:p>
        </p:txBody>
      </p:sp>
      <p:graphicFrame>
        <p:nvGraphicFramePr>
          <p:cNvPr id="5" name="Graf 4">
            <a:extLst>
              <a:ext uri="{FF2B5EF4-FFF2-40B4-BE49-F238E27FC236}">
                <a16:creationId xmlns:a16="http://schemas.microsoft.com/office/drawing/2014/main" id="{930A5908-C561-4ECE-B9F9-40ECBEB643F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10373748"/>
              </p:ext>
            </p:extLst>
          </p:nvPr>
        </p:nvGraphicFramePr>
        <p:xfrm>
          <a:off x="4879910" y="1690688"/>
          <a:ext cx="7171677" cy="45514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694650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3A381D-75C9-745F-279D-D96F8F0024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ázek 7">
            <a:extLst>
              <a:ext uri="{FF2B5EF4-FFF2-40B4-BE49-F238E27FC236}">
                <a16:creationId xmlns:a16="http://schemas.microsoft.com/office/drawing/2014/main" id="{9D4EA6B2-D33F-C07F-6A07-BEA577C9BC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2392" y="2794852"/>
            <a:ext cx="10017870" cy="2986263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C1651E66-C05C-B7F7-0C9C-BFB7E4EA57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Ženy ve </a:t>
            </a:r>
            <a:r>
              <a:rPr lang="cs-CZ" err="1"/>
              <a:t>VaV</a:t>
            </a:r>
            <a:r>
              <a:rPr lang="cs-CZ"/>
              <a:t> – mezikrajské srovnání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D52CC82-0E79-869A-BB36-2B78CC5C39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9880076" cy="744393"/>
          </a:xfrm>
        </p:spPr>
        <p:txBody>
          <a:bodyPr>
            <a:noAutofit/>
          </a:bodyPr>
          <a:lstStyle/>
          <a:p>
            <a:r>
              <a:rPr lang="cs-CZ" sz="2400"/>
              <a:t>V Plzeňském kraji velmi nízký podíl žen na výzkumných pracovnících ve všech vědních oblastech</a:t>
            </a:r>
          </a:p>
        </p:txBody>
      </p:sp>
      <p:sp>
        <p:nvSpPr>
          <p:cNvPr id="4" name="Ovál 3">
            <a:extLst>
              <a:ext uri="{FF2B5EF4-FFF2-40B4-BE49-F238E27FC236}">
                <a16:creationId xmlns:a16="http://schemas.microsoft.com/office/drawing/2014/main" id="{A4DFE074-C6EF-F8FB-1D3E-A835CE9F89AB}"/>
              </a:ext>
            </a:extLst>
          </p:cNvPr>
          <p:cNvSpPr/>
          <p:nvPr/>
        </p:nvSpPr>
        <p:spPr>
          <a:xfrm>
            <a:off x="3200399" y="2929812"/>
            <a:ext cx="531845" cy="265922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Ovál 8">
            <a:extLst>
              <a:ext uri="{FF2B5EF4-FFF2-40B4-BE49-F238E27FC236}">
                <a16:creationId xmlns:a16="http://schemas.microsoft.com/office/drawing/2014/main" id="{2FEA7B01-E234-3A5D-2198-5CCAC940F94D}"/>
              </a:ext>
            </a:extLst>
          </p:cNvPr>
          <p:cNvSpPr/>
          <p:nvPr/>
        </p:nvSpPr>
        <p:spPr>
          <a:xfrm>
            <a:off x="3741575" y="2915816"/>
            <a:ext cx="531845" cy="2659225"/>
          </a:xfrm>
          <a:prstGeom prst="ellipse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Ovál 9">
            <a:extLst>
              <a:ext uri="{FF2B5EF4-FFF2-40B4-BE49-F238E27FC236}">
                <a16:creationId xmlns:a16="http://schemas.microsoft.com/office/drawing/2014/main" id="{896B1A6F-0B26-9CDA-75A6-B79ED3CF13EF}"/>
              </a:ext>
            </a:extLst>
          </p:cNvPr>
          <p:cNvSpPr/>
          <p:nvPr/>
        </p:nvSpPr>
        <p:spPr>
          <a:xfrm>
            <a:off x="9140888" y="2929812"/>
            <a:ext cx="531845" cy="2659225"/>
          </a:xfrm>
          <a:prstGeom prst="ellipse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927164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833588-A5A8-F507-21A7-7519DD7B71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D791AE5-B29D-478D-A75D-6A86FE9257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Financování </a:t>
            </a:r>
            <a:r>
              <a:rPr lang="cs-CZ" err="1"/>
              <a:t>VaV</a:t>
            </a:r>
            <a:r>
              <a:rPr lang="cs-CZ"/>
              <a:t> v Plzeňském kraji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DDDE5282-80A0-F490-3C31-583C16FB3A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1168864" cy="660722"/>
          </a:xfrm>
        </p:spPr>
        <p:txBody>
          <a:bodyPr>
            <a:normAutofit/>
          </a:bodyPr>
          <a:lstStyle/>
          <a:p>
            <a:r>
              <a:rPr lang="cs-CZ" sz="2400"/>
              <a:t>Podnikatelský sektor se podílí 77 % na zdrojích a 82 % na výkonech </a:t>
            </a:r>
            <a:r>
              <a:rPr lang="cs-CZ" sz="2400" err="1"/>
              <a:t>VaV</a:t>
            </a:r>
            <a:endParaRPr lang="cs-CZ" sz="2400"/>
          </a:p>
        </p:txBody>
      </p:sp>
      <p:graphicFrame>
        <p:nvGraphicFramePr>
          <p:cNvPr id="4" name="Graf 3">
            <a:extLst>
              <a:ext uri="{FF2B5EF4-FFF2-40B4-BE49-F238E27FC236}">
                <a16:creationId xmlns:a16="http://schemas.microsoft.com/office/drawing/2014/main" id="{BB7E6152-797C-4122-82BE-9D8867E5248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34825960"/>
              </p:ext>
            </p:extLst>
          </p:nvPr>
        </p:nvGraphicFramePr>
        <p:xfrm>
          <a:off x="184936" y="2393460"/>
          <a:ext cx="5849420" cy="38018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Graf 6">
            <a:extLst>
              <a:ext uri="{FF2B5EF4-FFF2-40B4-BE49-F238E27FC236}">
                <a16:creationId xmlns:a16="http://schemas.microsoft.com/office/drawing/2014/main" id="{67926922-1AB8-47D5-9F0D-7F11F89DCBE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27957676"/>
              </p:ext>
            </p:extLst>
          </p:nvPr>
        </p:nvGraphicFramePr>
        <p:xfrm>
          <a:off x="6096000" y="2382005"/>
          <a:ext cx="5911064" cy="38133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0048851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C02C1D-2685-699B-CEE9-94A3AF8928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1FEF91A-0AD6-5DCD-6695-B620BB49CC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Financování </a:t>
            </a:r>
            <a:r>
              <a:rPr lang="cs-CZ" err="1"/>
              <a:t>VaV</a:t>
            </a:r>
            <a:r>
              <a:rPr lang="cs-CZ"/>
              <a:t> – mezikrajské srovnání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C8E2EC2-F71C-B4AB-8491-D56A57AA9D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1168864" cy="660722"/>
          </a:xfrm>
        </p:spPr>
        <p:txBody>
          <a:bodyPr>
            <a:normAutofit/>
          </a:bodyPr>
          <a:lstStyle/>
          <a:p>
            <a:r>
              <a:rPr lang="cs-CZ" sz="2400"/>
              <a:t>Plzeňský kraj v obou případech 4., ale zdroje z podnikatelského sektoru nad </a:t>
            </a:r>
            <a:r>
              <a:rPr lang="cs-CZ" sz="2400">
                <a:latin typeface="Calibri" panose="020F0502020204030204" pitchFamily="34" charset="0"/>
                <a:cs typeface="Calibri" panose="020F0502020204030204" pitchFamily="34" charset="0"/>
              </a:rPr>
              <a:t>Ø (ČR)</a:t>
            </a:r>
          </a:p>
        </p:txBody>
      </p:sp>
      <p:graphicFrame>
        <p:nvGraphicFramePr>
          <p:cNvPr id="5" name="Graf 4">
            <a:extLst>
              <a:ext uri="{FF2B5EF4-FFF2-40B4-BE49-F238E27FC236}">
                <a16:creationId xmlns:a16="http://schemas.microsoft.com/office/drawing/2014/main" id="{6BE20317-D564-457C-88DE-C988EBB3156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19004466"/>
              </p:ext>
            </p:extLst>
          </p:nvPr>
        </p:nvGraphicFramePr>
        <p:xfrm>
          <a:off x="184936" y="2383604"/>
          <a:ext cx="5697681" cy="38117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Graf 5">
            <a:extLst>
              <a:ext uri="{FF2B5EF4-FFF2-40B4-BE49-F238E27FC236}">
                <a16:creationId xmlns:a16="http://schemas.microsoft.com/office/drawing/2014/main" id="{1D814E82-1E74-4DA5-B17F-0D8C08A822E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02852757"/>
              </p:ext>
            </p:extLst>
          </p:nvPr>
        </p:nvGraphicFramePr>
        <p:xfrm>
          <a:off x="5975740" y="2383604"/>
          <a:ext cx="6031324" cy="38117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2550884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658B1B-7E84-D8C3-510B-A4E7E1604F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411B791-AE36-F3A4-F49D-DEC572190A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Výdaje na </a:t>
            </a:r>
            <a:r>
              <a:rPr lang="cs-CZ" err="1"/>
              <a:t>VaV</a:t>
            </a:r>
            <a:r>
              <a:rPr lang="cs-CZ"/>
              <a:t> podle odvětví 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84849EC-CD13-409B-C110-7A2E37CB70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0287" y="1697266"/>
            <a:ext cx="4066237" cy="4403496"/>
          </a:xfrm>
        </p:spPr>
        <p:txBody>
          <a:bodyPr>
            <a:normAutofit/>
          </a:bodyPr>
          <a:lstStyle/>
          <a:p>
            <a:r>
              <a:rPr lang="cs-CZ" sz="2400"/>
              <a:t>Plzeňský kraj vyniká (spolu se Středočeským) vysokým podílem výdajů v oboru Výzkum a vývoj (32 %)</a:t>
            </a:r>
          </a:p>
          <a:p>
            <a:r>
              <a:rPr lang="cs-CZ" sz="2400"/>
              <a:t>Výrazný růst kapacit v oboru Výzkum a vývoj</a:t>
            </a:r>
          </a:p>
          <a:p>
            <a:pPr lvl="1"/>
            <a:r>
              <a:rPr lang="cs-CZ" sz="2000"/>
              <a:t>z minimálního podílu v roce 2014 (11 %, 0,5 mld. Kč)</a:t>
            </a:r>
          </a:p>
          <a:p>
            <a:pPr lvl="1"/>
            <a:r>
              <a:rPr lang="cs-CZ" sz="2000"/>
              <a:t>na 2,0 mld. Kč v roce 2023</a:t>
            </a:r>
          </a:p>
          <a:p>
            <a:r>
              <a:rPr lang="cs-CZ" sz="2400"/>
              <a:t>Relativně nižší podíl v odvětví Průmysl a stavebnictví </a:t>
            </a:r>
          </a:p>
        </p:txBody>
      </p:sp>
      <p:graphicFrame>
        <p:nvGraphicFramePr>
          <p:cNvPr id="4" name="Graf 3">
            <a:extLst>
              <a:ext uri="{FF2B5EF4-FFF2-40B4-BE49-F238E27FC236}">
                <a16:creationId xmlns:a16="http://schemas.microsoft.com/office/drawing/2014/main" id="{00000000-0008-0000-0600-000005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33690488"/>
              </p:ext>
            </p:extLst>
          </p:nvPr>
        </p:nvGraphicFramePr>
        <p:xfrm>
          <a:off x="4826524" y="1697265"/>
          <a:ext cx="7194240" cy="44100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3809927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0CFA31-C3A4-64BA-B616-D5AA3F6D5F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34D1B3B-713E-2BF8-9F80-765D4CBC68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856843" cy="1325563"/>
          </a:xfrm>
        </p:spPr>
        <p:txBody>
          <a:bodyPr/>
          <a:lstStyle/>
          <a:p>
            <a:r>
              <a:rPr lang="cs-CZ"/>
              <a:t>Spolupráce podnikatelského a VŠ sektoru ve </a:t>
            </a:r>
            <a:r>
              <a:rPr lang="cs-CZ" err="1"/>
              <a:t>VaV</a:t>
            </a:r>
            <a:endParaRPr lang="cs-CZ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0C1AFDF-6A65-C890-BE71-9232625010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76800"/>
            <a:ext cx="11168864" cy="909547"/>
          </a:xfrm>
        </p:spPr>
        <p:txBody>
          <a:bodyPr>
            <a:normAutofit/>
          </a:bodyPr>
          <a:lstStyle/>
          <a:p>
            <a:r>
              <a:rPr lang="cs-CZ" sz="2400">
                <a:latin typeface="Arial" panose="020B0604020202020204" pitchFamily="34" charset="0"/>
                <a:cs typeface="Arial" panose="020B0604020202020204" pitchFamily="34" charset="0"/>
              </a:rPr>
              <a:t>V Plzeňském kraji kolem 70 mil. Kč/rok</a:t>
            </a:r>
          </a:p>
          <a:p>
            <a:pPr lvl="1"/>
            <a:r>
              <a:rPr lang="cs-CZ" sz="2000">
                <a:latin typeface="Arial" panose="020B0604020202020204" pitchFamily="34" charset="0"/>
                <a:cs typeface="Arial" panose="020B0604020202020204" pitchFamily="34" charset="0"/>
              </a:rPr>
              <a:t>podíl na výdajích podnikatelského sektoru cca 1,5 % - blízko Ø ČR</a:t>
            </a:r>
          </a:p>
        </p:txBody>
      </p:sp>
      <p:graphicFrame>
        <p:nvGraphicFramePr>
          <p:cNvPr id="4" name="Graf 3">
            <a:extLst>
              <a:ext uri="{FF2B5EF4-FFF2-40B4-BE49-F238E27FC236}">
                <a16:creationId xmlns:a16="http://schemas.microsoft.com/office/drawing/2014/main" id="{E6F0974D-0AB7-4709-B188-53682F75FD2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13124578"/>
              </p:ext>
            </p:extLst>
          </p:nvPr>
        </p:nvGraphicFramePr>
        <p:xfrm>
          <a:off x="395951" y="2465798"/>
          <a:ext cx="5700049" cy="38117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Graf 6">
            <a:extLst>
              <a:ext uri="{FF2B5EF4-FFF2-40B4-BE49-F238E27FC236}">
                <a16:creationId xmlns:a16="http://schemas.microsoft.com/office/drawing/2014/main" id="{1FFF81E9-49B8-4FC2-B54F-47E103711B8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48939266"/>
              </p:ext>
            </p:extLst>
          </p:nvPr>
        </p:nvGraphicFramePr>
        <p:xfrm>
          <a:off x="6176958" y="2465798"/>
          <a:ext cx="5700049" cy="38117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4402839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9C7189-9ED0-CED1-0E25-526BA2D7AC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2093D58-EDF4-293C-29A2-C9B44C1450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Výsledky </a:t>
            </a:r>
            <a:r>
              <a:rPr lang="cs-CZ" err="1"/>
              <a:t>VaV</a:t>
            </a:r>
            <a:r>
              <a:rPr lang="cs-CZ"/>
              <a:t> v Plzeňském kraji - patenty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4A47267-A56F-3195-BEE4-032D96F561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618304" cy="2099627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cs-CZ" sz="2600"/>
              <a:t>10. místo v počtu patentových přihlášek i udělených patentů za období 2012-2023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cs-CZ" sz="2600"/>
              <a:t>v posledních letech kraj zvýšil: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cs-CZ" sz="2300"/>
              <a:t>podíl na patentových přihláškách (3,9 – 4,7 %)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cs-CZ" sz="2300"/>
              <a:t>podíl na udělených patentech (4,4 – 7,0 %)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cs-CZ" sz="2300"/>
              <a:t>úspěšnost patentových žádostí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endParaRPr lang="cs-CZ"/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A1C40BF0-339F-73C3-6266-5AF6789D1F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9485" y="3903960"/>
            <a:ext cx="9877669" cy="2423836"/>
          </a:xfrm>
          <a:prstGeom prst="rect">
            <a:avLst/>
          </a:prstGeom>
        </p:spPr>
      </p:pic>
      <p:sp>
        <p:nvSpPr>
          <p:cNvPr id="4" name="Ovál 3">
            <a:extLst>
              <a:ext uri="{FF2B5EF4-FFF2-40B4-BE49-F238E27FC236}">
                <a16:creationId xmlns:a16="http://schemas.microsoft.com/office/drawing/2014/main" id="{8E77A828-9D90-3474-B31A-682F9FB6148B}"/>
              </a:ext>
            </a:extLst>
          </p:cNvPr>
          <p:cNvSpPr/>
          <p:nvPr/>
        </p:nvSpPr>
        <p:spPr>
          <a:xfrm>
            <a:off x="7374835" y="5078466"/>
            <a:ext cx="2723322" cy="315764"/>
          </a:xfrm>
          <a:prstGeom prst="ellipse">
            <a:avLst/>
          </a:prstGeom>
          <a:noFill/>
          <a:ln w="254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5" name="Ovál 4">
            <a:extLst>
              <a:ext uri="{FF2B5EF4-FFF2-40B4-BE49-F238E27FC236}">
                <a16:creationId xmlns:a16="http://schemas.microsoft.com/office/drawing/2014/main" id="{4F71C6E1-3CD2-FA8E-2EBD-3F9E03B6B63C}"/>
              </a:ext>
            </a:extLst>
          </p:cNvPr>
          <p:cNvSpPr/>
          <p:nvPr/>
        </p:nvSpPr>
        <p:spPr>
          <a:xfrm>
            <a:off x="7871791" y="5783788"/>
            <a:ext cx="2226366" cy="315764"/>
          </a:xfrm>
          <a:prstGeom prst="ellipse">
            <a:avLst/>
          </a:prstGeom>
          <a:noFill/>
          <a:ln w="254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063597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9F9EE6-6472-1914-94D6-8CF54D69FB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658C21D-044C-F369-F8F7-7E56402860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Výsledky </a:t>
            </a:r>
            <a:r>
              <a:rPr lang="cs-CZ" err="1"/>
              <a:t>VaV</a:t>
            </a:r>
            <a:r>
              <a:rPr lang="cs-CZ"/>
              <a:t> v Plzeňském kraji - licence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18F5A8EC-F540-18E8-B3ED-12C18BE75D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1168864" cy="564490"/>
          </a:xfrm>
        </p:spPr>
        <p:txBody>
          <a:bodyPr>
            <a:normAutofit/>
          </a:bodyPr>
          <a:lstStyle/>
          <a:p>
            <a:r>
              <a:rPr lang="cs-CZ" sz="2400"/>
              <a:t>Větší příjem jen z licenčních poplatků za užitné vzory (cca 1 mil. Kč v roce 2023)</a:t>
            </a:r>
          </a:p>
        </p:txBody>
      </p:sp>
      <p:graphicFrame>
        <p:nvGraphicFramePr>
          <p:cNvPr id="4" name="Graf 3">
            <a:extLst>
              <a:ext uri="{FF2B5EF4-FFF2-40B4-BE49-F238E27FC236}">
                <a16:creationId xmlns:a16="http://schemas.microsoft.com/office/drawing/2014/main" id="{DA7DEDED-6F36-AD70-A17B-65551948A3E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5979825"/>
              </p:ext>
            </p:extLst>
          </p:nvPr>
        </p:nvGraphicFramePr>
        <p:xfrm>
          <a:off x="205340" y="2390113"/>
          <a:ext cx="5890660" cy="37026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Graf 4">
            <a:extLst>
              <a:ext uri="{FF2B5EF4-FFF2-40B4-BE49-F238E27FC236}">
                <a16:creationId xmlns:a16="http://schemas.microsoft.com/office/drawing/2014/main" id="{16B580B9-5F36-4A31-BF51-9C99303DB18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51550507"/>
              </p:ext>
            </p:extLst>
          </p:nvPr>
        </p:nvGraphicFramePr>
        <p:xfrm>
          <a:off x="6166587" y="2390115"/>
          <a:ext cx="5890658" cy="37026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8982770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B6D8D4-56EE-766C-ADFA-EB83C1045B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24ECC36-94CF-48CB-8412-6726BEAF08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1168864" cy="1325563"/>
          </a:xfrm>
        </p:spPr>
        <p:txBody>
          <a:bodyPr/>
          <a:lstStyle/>
          <a:p>
            <a:r>
              <a:rPr lang="cs-CZ"/>
              <a:t>Inovující podniky v Plzeňském kraji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AE98426-ACFF-D0F0-77D1-E61E0A8929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1168864" cy="1087257"/>
          </a:xfrm>
        </p:spPr>
        <p:txBody>
          <a:bodyPr>
            <a:normAutofit/>
          </a:bodyPr>
          <a:lstStyle/>
          <a:p>
            <a:r>
              <a:rPr lang="cs-CZ" sz="2400"/>
              <a:t>Výrazný posun Plzeňského kraje podle podílů inovujících podniků</a:t>
            </a:r>
          </a:p>
          <a:p>
            <a:r>
              <a:rPr lang="cs-CZ" sz="2400"/>
              <a:t>Intenzita inovací a podíl podniků s inovací výrobků zůstává průměrná</a:t>
            </a:r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A648DD51-D1EA-E04D-02E0-C85DCF6AD0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5379" y="2912881"/>
            <a:ext cx="9116143" cy="3355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37875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72DEB5-0B66-E181-A3CF-C98C9EA837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3D19755-ADA3-7D92-DCA2-117A852A46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Potenciál lidských zdrojů pro </a:t>
            </a:r>
            <a:r>
              <a:rPr lang="cs-CZ" err="1"/>
              <a:t>VaVaI</a:t>
            </a:r>
            <a:endParaRPr lang="cs-CZ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5782F54-4456-1E1E-044A-C95D10F9FE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0287" y="1690688"/>
            <a:ext cx="4547003" cy="4410074"/>
          </a:xfrm>
        </p:spPr>
        <p:txBody>
          <a:bodyPr/>
          <a:lstStyle/>
          <a:p>
            <a:r>
              <a:rPr lang="cs-CZ" sz="2400"/>
              <a:t>V Plzeňském kraji velmi nízký podíl obyvatel ve věku 20-24 let studuje VŠ (v ČR)</a:t>
            </a:r>
          </a:p>
          <a:p>
            <a:pPr lvl="1"/>
            <a:r>
              <a:rPr lang="cs-CZ" sz="2000"/>
              <a:t>11. místo v letech 2007-2021</a:t>
            </a:r>
          </a:p>
          <a:p>
            <a:pPr lvl="1"/>
            <a:r>
              <a:rPr lang="cs-CZ" sz="2000"/>
              <a:t>pokles na 12. místo v roce 2022 (větší vliv uprchlíků z Ukrajiny než v Libereckém kraji)</a:t>
            </a:r>
          </a:p>
          <a:p>
            <a:r>
              <a:rPr lang="cs-CZ" sz="2400" i="1"/>
              <a:t>Podle podílu VŠ na populaci 15+ při SLDB 2021 zůstal Plzeňský kraj 8. </a:t>
            </a:r>
          </a:p>
        </p:txBody>
      </p:sp>
      <p:graphicFrame>
        <p:nvGraphicFramePr>
          <p:cNvPr id="5" name="Graf 4">
            <a:extLst>
              <a:ext uri="{FF2B5EF4-FFF2-40B4-BE49-F238E27FC236}">
                <a16:creationId xmlns:a16="http://schemas.microsoft.com/office/drawing/2014/main" id="{15C8F8AB-F8DE-4C06-81CA-F08A37F5E1C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27897623"/>
              </p:ext>
            </p:extLst>
          </p:nvPr>
        </p:nvGraphicFramePr>
        <p:xfrm>
          <a:off x="5448693" y="1690687"/>
          <a:ext cx="6532775" cy="45822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355377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96D05C-5D99-E4C0-DACC-68FAC06CE8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93C7739-4A55-29C5-9B33-E2E2CABBC1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Studenti VŠ v Plzeňském kraji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F1C5EFA-1689-DE4C-4969-8798FB0B63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0288" y="1825624"/>
            <a:ext cx="4065956" cy="4275137"/>
          </a:xfrm>
        </p:spPr>
        <p:txBody>
          <a:bodyPr>
            <a:normAutofit/>
          </a:bodyPr>
          <a:lstStyle/>
          <a:p>
            <a:r>
              <a:rPr lang="cs-CZ" sz="2400" i="1"/>
              <a:t>V Plzeňské kraji sídlí 10 fakult</a:t>
            </a:r>
          </a:p>
          <a:p>
            <a:pPr lvl="1"/>
            <a:r>
              <a:rPr lang="cs-CZ" sz="2000" i="1"/>
              <a:t>9 fakult ZČU</a:t>
            </a:r>
          </a:p>
          <a:p>
            <a:pPr lvl="1"/>
            <a:r>
              <a:rPr lang="cs-CZ" sz="2000" i="1"/>
              <a:t>1 fakulta UK</a:t>
            </a:r>
          </a:p>
          <a:p>
            <a:r>
              <a:rPr lang="cs-CZ" sz="2400"/>
              <a:t>Jen na FST pokračuje pokles počtu studentů stejným tempem</a:t>
            </a:r>
          </a:p>
          <a:p>
            <a:r>
              <a:rPr lang="cs-CZ" sz="2400"/>
              <a:t>FAV a FEL dosáhly minima v roce 2021</a:t>
            </a:r>
          </a:p>
          <a:p>
            <a:r>
              <a:rPr lang="cs-CZ" sz="2400"/>
              <a:t>Ostatní fakulty ZČU měly minimum do roku 2018</a:t>
            </a:r>
          </a:p>
        </p:txBody>
      </p:sp>
      <p:graphicFrame>
        <p:nvGraphicFramePr>
          <p:cNvPr id="5" name="Graf 4">
            <a:extLst>
              <a:ext uri="{FF2B5EF4-FFF2-40B4-BE49-F238E27FC236}">
                <a16:creationId xmlns:a16="http://schemas.microsoft.com/office/drawing/2014/main" id="{4D3C35EC-ADCC-4D5C-A7F0-61ECD345A46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37538010"/>
              </p:ext>
            </p:extLst>
          </p:nvPr>
        </p:nvGraphicFramePr>
        <p:xfrm>
          <a:off x="4938470" y="1825623"/>
          <a:ext cx="7090132" cy="44432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8660139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B59BD9-FDC0-A960-19EA-16568372BB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763DEE1-0467-459A-03B6-E8EE576171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3229462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cs-CZ" sz="4000"/>
              <a:t>Observatoř </a:t>
            </a:r>
            <a:r>
              <a:rPr lang="cs-CZ" sz="4000" err="1"/>
              <a:t>VaVaI</a:t>
            </a:r>
            <a:r>
              <a:rPr lang="cs-CZ" sz="4000"/>
              <a:t> v Plzeňském kraji</a:t>
            </a:r>
            <a:br>
              <a:rPr lang="cs-CZ" sz="4000"/>
            </a:br>
            <a:r>
              <a:rPr lang="cs-CZ" sz="4000"/>
              <a:t>projektu Smart Akcelerátor</a:t>
            </a:r>
            <a:br>
              <a:rPr lang="cs-CZ" sz="4000"/>
            </a:br>
            <a:r>
              <a:rPr lang="cs-CZ" sz="3100">
                <a:solidFill>
                  <a:schemeClr val="accent4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www.inovujtevpk.cz</a:t>
            </a:r>
            <a:br>
              <a:rPr lang="cs-CZ" sz="4000"/>
            </a:br>
            <a:br>
              <a:rPr lang="cs-CZ" sz="4000"/>
            </a:br>
            <a:r>
              <a:rPr lang="cs-CZ" sz="1500"/>
              <a:t> </a:t>
            </a:r>
            <a:r>
              <a:rPr lang="cs-CZ" sz="2800"/>
              <a:t>Regionální rozvojová agentura Plzeňského kraje, o.p.s.</a:t>
            </a:r>
            <a:br>
              <a:rPr lang="cs-CZ" sz="2800"/>
            </a:br>
            <a:r>
              <a:rPr lang="cs-CZ" sz="2000"/>
              <a:t>Ing. Pavel Beneš (benes@rra-pk.cz)</a:t>
            </a:r>
            <a:endParaRPr lang="cs-CZ" sz="4000"/>
          </a:p>
        </p:txBody>
      </p:sp>
    </p:spTree>
    <p:extLst>
      <p:ext uri="{BB962C8B-B14F-4D97-AF65-F5344CB8AC3E}">
        <p14:creationId xmlns:p14="http://schemas.microsoft.com/office/powerpoint/2010/main" val="1826595679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Kancelář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Kancelář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Kancelář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Kancelář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Kancelář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Kancelář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Kancelář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Kancelář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Kancelář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Office 2013 –⁠ 2022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 2013 –⁠ 2022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 2013 –⁠ 2022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.xml><?xml version="1.0" encoding="utf-8"?>
<a:themeOverride xmlns:a="http://schemas.openxmlformats.org/drawingml/2006/main">
  <a:clrScheme name="Office 2013 –⁠ 2022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 2013 –⁠ 2022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 2013 –⁠ 2022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8.xml><?xml version="1.0" encoding="utf-8"?>
<a:themeOverride xmlns:a="http://schemas.openxmlformats.org/drawingml/2006/main">
  <a:clrScheme name="Office 2013 –⁠ 2022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 2013 –⁠ 2022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 2013 –⁠ 2022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eaeec678-e23f-4141-88a9-2d5ecc2ad676">
      <UserInfo>
        <DisplayName>Petra Ježková</DisplayName>
        <AccountId>101</AccountId>
        <AccountType/>
      </UserInfo>
      <UserInfo>
        <DisplayName>Filip Uhlík</DisplayName>
        <AccountId>28</AccountId>
        <AccountType/>
      </UserInfo>
      <UserInfo>
        <DisplayName>Zuzana Sahulová</DisplayName>
        <AccountId>23</AccountId>
        <AccountType/>
      </UserInfo>
      <UserInfo>
        <DisplayName>Kateřina Podaná</DisplayName>
        <AccountId>1487</AccountId>
        <AccountType/>
      </UserInfo>
      <UserInfo>
        <DisplayName>Pavel Beneš</DisplayName>
        <AccountId>13</AccountId>
        <AccountType/>
      </UserInfo>
      <UserInfo>
        <DisplayName>Michaela Jirovcová</DisplayName>
        <AccountId>40</AccountId>
        <AccountType/>
      </UserInfo>
      <UserInfo>
        <DisplayName>Eva Rojíková</DisplayName>
        <AccountId>22</AccountId>
        <AccountType/>
      </UserInfo>
      <UserInfo>
        <DisplayName>Jan Naxera</DisplayName>
        <AccountId>20</AccountId>
        <AccountType/>
      </UserInfo>
      <UserInfo>
        <DisplayName>Jana Klementová</DisplayName>
        <AccountId>66</AccountId>
        <AccountType/>
      </UserInfo>
    </SharedWithUsers>
    <TaxCatchAll xmlns="eaeec678-e23f-4141-88a9-2d5ecc2ad676" xsi:nil="true"/>
    <lcf76f155ced4ddcb4097134ff3c332f xmlns="846ce3a8-405a-48c5-b953-024cc9ff8d5c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19ECC0D4F91C9841AE9D61F00DEEF697" ma:contentTypeVersion="19" ma:contentTypeDescription="Vytvoří nový dokument" ma:contentTypeScope="" ma:versionID="267f29c9b1821f418ca7db5df4f22e3a">
  <xsd:schema xmlns:xsd="http://www.w3.org/2001/XMLSchema" xmlns:xs="http://www.w3.org/2001/XMLSchema" xmlns:p="http://schemas.microsoft.com/office/2006/metadata/properties" xmlns:ns2="846ce3a8-405a-48c5-b953-024cc9ff8d5c" xmlns:ns3="eaeec678-e23f-4141-88a9-2d5ecc2ad676" targetNamespace="http://schemas.microsoft.com/office/2006/metadata/properties" ma:root="true" ma:fieldsID="24e022cbd045bb3698fb0f50b54c2244" ns2:_="" ns3:_="">
    <xsd:import namespace="846ce3a8-405a-48c5-b953-024cc9ff8d5c"/>
    <xsd:import namespace="eaeec678-e23f-4141-88a9-2d5ecc2ad67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DateTaken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46ce3a8-405a-48c5-b953-024cc9ff8d5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DateTaken" ma:index="11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Značky obrázků" ma:readOnly="false" ma:fieldId="{5cf76f15-5ced-4ddc-b409-7134ff3c332f}" ma:taxonomyMulti="true" ma:sspId="3ca89a78-0c2b-4097-a422-8ea36a1f655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aeec678-e23f-4141-88a9-2d5ecc2ad676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dílí se s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dílené s podrobnostm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9a2f4d1e-19bd-484b-b1b4-8b7943194994}" ma:internalName="TaxCatchAll" ma:showField="CatchAllData" ma:web="eaeec678-e23f-4141-88a9-2d5ecc2ad67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6C62B61-33BC-47C6-B243-2CBD829D7CD8}">
  <ds:schemaRefs>
    <ds:schemaRef ds:uri="846ce3a8-405a-48c5-b953-024cc9ff8d5c"/>
    <ds:schemaRef ds:uri="eaeec678-e23f-4141-88a9-2d5ecc2ad676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4FF70C05-9D3A-472B-AF48-C1713D05B7F4}">
  <ds:schemaRefs>
    <ds:schemaRef ds:uri="846ce3a8-405a-48c5-b953-024cc9ff8d5c"/>
    <ds:schemaRef ds:uri="eaeec678-e23f-4141-88a9-2d5ecc2ad67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64575CBE-3903-4F37-9628-45374962136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777</Words>
  <Application>Microsoft Office PowerPoint</Application>
  <PresentationFormat>Širokoúhlá obrazovka</PresentationFormat>
  <Paragraphs>95</Paragraphs>
  <Slides>15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Motiv Office</vt:lpstr>
      <vt:lpstr>Hlavní vývojové trendy ve výzkumu, vývoji a inovacích v Plzeňském kraji</vt:lpstr>
      <vt:lpstr>Pracoviště VaV v Plzeňském kraji</vt:lpstr>
      <vt:lpstr>Zaměstnanci VaV v Plzeňském kraji</vt:lpstr>
      <vt:lpstr>Výzkumní pracovníci – mezikrajské srovnání</vt:lpstr>
      <vt:lpstr>Ženy ve VaV – mezikrajské srovnání</vt:lpstr>
      <vt:lpstr>Financování VaV v Plzeňském kraji</vt:lpstr>
      <vt:lpstr>Financování VaV – mezikrajské srovnání</vt:lpstr>
      <vt:lpstr>Výdaje na VaV podle odvětví </vt:lpstr>
      <vt:lpstr>Spolupráce podnikatelského a VŠ sektoru ve VaV</vt:lpstr>
      <vt:lpstr>Výsledky VaV v Plzeňském kraji - patenty</vt:lpstr>
      <vt:lpstr>Výsledky VaV v Plzeňském kraji - licence</vt:lpstr>
      <vt:lpstr>Inovující podniky v Plzeňském kraji</vt:lpstr>
      <vt:lpstr>Potenciál lidských zdrojů pro VaVaI</vt:lpstr>
      <vt:lpstr>Studenti VŠ v Plzeňském kraji</vt:lpstr>
      <vt:lpstr>Observatoř VaVaI v Plzeňském kraji projektu Smart Akcelerátor www.inovujtevpk.cz   Regionální rozvojová agentura Plzeňského kraje, o.p.s. Ing. Pavel Beneš (benes@rra-pk.cz)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Text nadpis</dc:title>
  <dc:creator>Tereza Fialová</dc:creator>
  <cp:lastModifiedBy>Pavel Beneš</cp:lastModifiedBy>
  <cp:revision>2</cp:revision>
  <cp:lastPrinted>2023-04-11T08:28:05Z</cp:lastPrinted>
  <dcterms:created xsi:type="dcterms:W3CDTF">2022-04-28T12:36:51Z</dcterms:created>
  <dcterms:modified xsi:type="dcterms:W3CDTF">2025-09-17T13:39:22Z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0x01010019ECC0D4F91C9841AE9D61F00DEEF697</vt:lpwstr>
  </property>
  <property fmtid="{D5CDD505-2E9C-101B-9397-08002B2CF9AE}" pid="3" name="MediaServiceImageTags">
    <vt:lpwstr/>
  </property>
</Properties>
</file>